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4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rgbClr val="FF0000"/>
                </a:solidFill>
              </a:rPr>
              <a:t>POMĚRNÁ VĚKOVÁ STRUKTURA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'SOUHRN 2'!$A$9</c:f>
              <c:strCache>
                <c:ptCount val="1"/>
                <c:pt idx="0">
                  <c:v>HAŠKOVA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'SOUHRN 2'!$B$8:$G$8</c:f>
              <c:strCache>
                <c:ptCount val="6"/>
                <c:pt idx="0">
                  <c:v> 0-5</c:v>
                </c:pt>
                <c:pt idx="1">
                  <c:v> 6-14</c:v>
                </c:pt>
                <c:pt idx="2">
                  <c:v> 15-30</c:v>
                </c:pt>
                <c:pt idx="3">
                  <c:v> 31-55</c:v>
                </c:pt>
                <c:pt idx="4">
                  <c:v> 56- 75</c:v>
                </c:pt>
                <c:pt idx="5">
                  <c:v> 75+</c:v>
                </c:pt>
              </c:strCache>
            </c:strRef>
          </c:cat>
          <c:val>
            <c:numRef>
              <c:f>'SOUHRN 2'!$B$9:$G$9</c:f>
              <c:numCache>
                <c:formatCode>0.00</c:formatCode>
                <c:ptCount val="6"/>
                <c:pt idx="0">
                  <c:v>0.41379310344827586</c:v>
                </c:pt>
                <c:pt idx="1">
                  <c:v>0.34482758620689657</c:v>
                </c:pt>
                <c:pt idx="2">
                  <c:v>0.27586206896551724</c:v>
                </c:pt>
                <c:pt idx="3">
                  <c:v>0.82758620689655171</c:v>
                </c:pt>
                <c:pt idx="4">
                  <c:v>0.48275862068965519</c:v>
                </c:pt>
                <c:pt idx="5">
                  <c:v>0.27586206896551724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D9-403E-8B41-75DABEB67941}"/>
            </c:ext>
          </c:extLst>
        </c:ser>
        <c:ser>
          <c:idx val="1"/>
          <c:order val="1"/>
          <c:tx>
            <c:strRef>
              <c:f>'SOUHRN 2'!$A$10</c:f>
              <c:strCache>
                <c:ptCount val="1"/>
                <c:pt idx="0">
                  <c:v>KAVČÍ SKÁLA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'SOUHRN 2'!$B$8:$G$8</c:f>
              <c:strCache>
                <c:ptCount val="6"/>
                <c:pt idx="0">
                  <c:v> 0-5</c:v>
                </c:pt>
                <c:pt idx="1">
                  <c:v> 6-14</c:v>
                </c:pt>
                <c:pt idx="2">
                  <c:v> 15-30</c:v>
                </c:pt>
                <c:pt idx="3">
                  <c:v> 31-55</c:v>
                </c:pt>
                <c:pt idx="4">
                  <c:v> 56- 75</c:v>
                </c:pt>
                <c:pt idx="5">
                  <c:v> 75+</c:v>
                </c:pt>
              </c:strCache>
            </c:strRef>
          </c:cat>
          <c:val>
            <c:numRef>
              <c:f>'SOUHRN 2'!$B$10:$G$10</c:f>
              <c:numCache>
                <c:formatCode>0.00</c:formatCode>
                <c:ptCount val="6"/>
                <c:pt idx="0">
                  <c:v>0.12087912087912088</c:v>
                </c:pt>
                <c:pt idx="1">
                  <c:v>0.25274725274725274</c:v>
                </c:pt>
                <c:pt idx="2">
                  <c:v>0.50549450549450547</c:v>
                </c:pt>
                <c:pt idx="3">
                  <c:v>0.86813186813186816</c:v>
                </c:pt>
                <c:pt idx="4">
                  <c:v>0.69230769230769229</c:v>
                </c:pt>
                <c:pt idx="5">
                  <c:v>0.12087912087912088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D9-403E-8B41-75DABEB67941}"/>
            </c:ext>
          </c:extLst>
        </c:ser>
        <c:ser>
          <c:idx val="2"/>
          <c:order val="2"/>
          <c:tx>
            <c:strRef>
              <c:f>'SOUHRN 2'!$A$11</c:f>
              <c:strCache>
                <c:ptCount val="1"/>
                <c:pt idx="0">
                  <c:v>KOMENSKÉHO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'SOUHRN 2'!$B$8:$G$8</c:f>
              <c:strCache>
                <c:ptCount val="6"/>
                <c:pt idx="0">
                  <c:v> 0-5</c:v>
                </c:pt>
                <c:pt idx="1">
                  <c:v> 6-14</c:v>
                </c:pt>
                <c:pt idx="2">
                  <c:v> 15-30</c:v>
                </c:pt>
                <c:pt idx="3">
                  <c:v> 31-55</c:v>
                </c:pt>
                <c:pt idx="4">
                  <c:v> 56- 75</c:v>
                </c:pt>
                <c:pt idx="5">
                  <c:v> 75+</c:v>
                </c:pt>
              </c:strCache>
            </c:strRef>
          </c:cat>
          <c:val>
            <c:numRef>
              <c:f>'SOUHRN 2'!$B$11:$G$11</c:f>
              <c:numCache>
                <c:formatCode>0.00</c:formatCode>
                <c:ptCount val="6"/>
                <c:pt idx="0">
                  <c:v>0.2857142857142857</c:v>
                </c:pt>
                <c:pt idx="1">
                  <c:v>0.23214285714285715</c:v>
                </c:pt>
                <c:pt idx="2">
                  <c:v>0.30357142857142855</c:v>
                </c:pt>
                <c:pt idx="3">
                  <c:v>0.8928571428571429</c:v>
                </c:pt>
                <c:pt idx="4">
                  <c:v>0.44642857142857145</c:v>
                </c:pt>
                <c:pt idx="5">
                  <c:v>0.23214285714285715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D9-403E-8B41-75DABEB67941}"/>
            </c:ext>
          </c:extLst>
        </c:ser>
        <c:ser>
          <c:idx val="3"/>
          <c:order val="3"/>
          <c:tx>
            <c:strRef>
              <c:f>'SOUHRN 2'!$A$12</c:f>
              <c:strCache>
                <c:ptCount val="1"/>
                <c:pt idx="0">
                  <c:v>OLIVOVNA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'SOUHRN 2'!$B$8:$G$8</c:f>
              <c:strCache>
                <c:ptCount val="6"/>
                <c:pt idx="0">
                  <c:v> 0-5</c:v>
                </c:pt>
                <c:pt idx="1">
                  <c:v> 6-14</c:v>
                </c:pt>
                <c:pt idx="2">
                  <c:v> 15-30</c:v>
                </c:pt>
                <c:pt idx="3">
                  <c:v> 31-55</c:v>
                </c:pt>
                <c:pt idx="4">
                  <c:v> 56- 75</c:v>
                </c:pt>
                <c:pt idx="5">
                  <c:v> 75+</c:v>
                </c:pt>
              </c:strCache>
            </c:strRef>
          </c:cat>
          <c:val>
            <c:numRef>
              <c:f>'SOUHRN 2'!$B$12:$G$12</c:f>
              <c:numCache>
                <c:formatCode>0.00</c:formatCode>
                <c:ptCount val="6"/>
                <c:pt idx="0">
                  <c:v>0.189873417721519</c:v>
                </c:pt>
                <c:pt idx="1">
                  <c:v>0.30379746835443039</c:v>
                </c:pt>
                <c:pt idx="2">
                  <c:v>0.26582278481012656</c:v>
                </c:pt>
                <c:pt idx="3">
                  <c:v>0.94936708860759489</c:v>
                </c:pt>
                <c:pt idx="4">
                  <c:v>0.65822784810126578</c:v>
                </c:pt>
                <c:pt idx="5">
                  <c:v>8.8607594936708861E-2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D9-403E-8B41-75DABEB67941}"/>
            </c:ext>
          </c:extLst>
        </c:ser>
        <c:ser>
          <c:idx val="4"/>
          <c:order val="4"/>
          <c:tx>
            <c:strRef>
              <c:f>'SOUHRN 2'!$A$13</c:f>
              <c:strCache>
                <c:ptCount val="1"/>
                <c:pt idx="0">
                  <c:v>CELKEM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'SOUHRN 2'!$B$8:$G$8</c:f>
              <c:strCache>
                <c:ptCount val="6"/>
                <c:pt idx="0">
                  <c:v> 0-5</c:v>
                </c:pt>
                <c:pt idx="1">
                  <c:v> 6-14</c:v>
                </c:pt>
                <c:pt idx="2">
                  <c:v> 15-30</c:v>
                </c:pt>
                <c:pt idx="3">
                  <c:v> 31-55</c:v>
                </c:pt>
                <c:pt idx="4">
                  <c:v> 56- 75</c:v>
                </c:pt>
                <c:pt idx="5">
                  <c:v> 75+</c:v>
                </c:pt>
              </c:strCache>
            </c:strRef>
          </c:cat>
          <c:val>
            <c:numRef>
              <c:f>'SOUHRN 2'!$B$13:$G$13</c:f>
              <c:numCache>
                <c:formatCode>0.00</c:formatCode>
                <c:ptCount val="6"/>
                <c:pt idx="0">
                  <c:v>0.21176470588235294</c:v>
                </c:pt>
                <c:pt idx="1">
                  <c:v>0.27450980392156865</c:v>
                </c:pt>
                <c:pt idx="2">
                  <c:v>0.36078431372549019</c:v>
                </c:pt>
                <c:pt idx="3">
                  <c:v>0.89411764705882357</c:v>
                </c:pt>
                <c:pt idx="4">
                  <c:v>0.60392156862745094</c:v>
                </c:pt>
                <c:pt idx="5">
                  <c:v>0.15294117647058825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4D9-403E-8B41-75DABEB67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2940256"/>
        <c:axId val="482932384"/>
      </c:lineChart>
      <c:catAx>
        <c:axId val="48294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932384"/>
        <c:crosses val="autoZero"/>
        <c:auto val="1"/>
        <c:lblAlgn val="ctr"/>
        <c:lblOffset val="100"/>
        <c:noMultiLvlLbl val="0"/>
      </c:catAx>
      <c:valAx>
        <c:axId val="48293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94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50481189851271E-2"/>
          <c:y val="6.738131699846861E-2"/>
          <c:w val="0.78796062992125981"/>
          <c:h val="0.79051597110851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SOUHRN!$K$42:$K$46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SOUHRN!$A$3:$A$7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SOUHRN!$O$42:$O$46</c:f>
              <c:numCache>
                <c:formatCode>0.00</c:formatCode>
                <c:ptCount val="5"/>
                <c:pt idx="0">
                  <c:v>23.809523809523807</c:v>
                </c:pt>
                <c:pt idx="1">
                  <c:v>57.758620689655174</c:v>
                </c:pt>
                <c:pt idx="2">
                  <c:v>12.162162162162163</c:v>
                </c:pt>
                <c:pt idx="3">
                  <c:v>22.5</c:v>
                </c:pt>
                <c:pt idx="4">
                  <c:v>32.102272727272727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32-4B9E-B5BD-57416C44B6E0}"/>
            </c:ext>
          </c:extLst>
        </c:ser>
        <c:ser>
          <c:idx val="1"/>
          <c:order val="1"/>
          <c:tx>
            <c:strRef>
              <c:f>SOUHRN!$K$42:$K$46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SOUHRN!$S$42:$S$46</c:f>
              <c:numCache>
                <c:formatCode>0.00</c:formatCode>
                <c:ptCount val="5"/>
                <c:pt idx="0">
                  <c:v>76.19047619047619</c:v>
                </c:pt>
                <c:pt idx="1">
                  <c:v>42.241379310344826</c:v>
                </c:pt>
                <c:pt idx="2">
                  <c:v>87.837837837837839</c:v>
                </c:pt>
                <c:pt idx="3">
                  <c:v>77.5</c:v>
                </c:pt>
                <c:pt idx="4">
                  <c:v>67.897727272727266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32-4B9E-B5BD-57416C44B6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651264"/>
        <c:axId val="311647328"/>
      </c:barChart>
      <c:catAx>
        <c:axId val="3116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47328"/>
        <c:crosses val="autoZero"/>
        <c:auto val="1"/>
        <c:lblAlgn val="ctr"/>
        <c:lblOffset val="100"/>
        <c:noMultiLvlLbl val="0"/>
      </c:catAx>
      <c:valAx>
        <c:axId val="311647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50481189851271E-2"/>
          <c:y val="6.738131699846861E-2"/>
          <c:w val="0.84250608446671438"/>
          <c:h val="0.79051597110851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'SOUHRN 1'!$A$3:$A$7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SOUHRN!$A$3:$A$7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'SOUHRN 1'!$E$3:$E$7</c:f>
              <c:numCache>
                <c:formatCode>0.00</c:formatCode>
                <c:ptCount val="5"/>
                <c:pt idx="0">
                  <c:v>62.962962962962962</c:v>
                </c:pt>
                <c:pt idx="1">
                  <c:v>56.626506024096393</c:v>
                </c:pt>
                <c:pt idx="2">
                  <c:v>53.333333333333336</c:v>
                </c:pt>
                <c:pt idx="3">
                  <c:v>54.054054054054056</c:v>
                </c:pt>
                <c:pt idx="4">
                  <c:v>55.895196506550214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A-484A-A65B-D49C74E38366}"/>
            </c:ext>
          </c:extLst>
        </c:ser>
        <c:ser>
          <c:idx val="1"/>
          <c:order val="1"/>
          <c:tx>
            <c:strRef>
              <c:f>'SOUHRN 1'!$A$3:$A$7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'SOUHRN 1'!$I$3:$I$7</c:f>
              <c:numCache>
                <c:formatCode>0.00</c:formatCode>
                <c:ptCount val="5"/>
                <c:pt idx="0">
                  <c:v>37.037037037037038</c:v>
                </c:pt>
                <c:pt idx="1">
                  <c:v>43.373493975903614</c:v>
                </c:pt>
                <c:pt idx="2">
                  <c:v>46.666666666666664</c:v>
                </c:pt>
                <c:pt idx="3">
                  <c:v>45.945945945945951</c:v>
                </c:pt>
                <c:pt idx="4">
                  <c:v>44.104803493449779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A-484A-A65B-D49C74E383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651264"/>
        <c:axId val="311647328"/>
      </c:barChart>
      <c:catAx>
        <c:axId val="3116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47328"/>
        <c:crosses val="autoZero"/>
        <c:auto val="1"/>
        <c:lblAlgn val="ctr"/>
        <c:lblOffset val="100"/>
        <c:noMultiLvlLbl val="0"/>
      </c:catAx>
      <c:valAx>
        <c:axId val="311647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50481189851271E-2"/>
          <c:y val="6.738131699846861E-2"/>
          <c:w val="0.84250608446671438"/>
          <c:h val="0.79051597110851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'SOUHRN 1'!$A$3:$A$7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SOUHRN!$A$3:$A$7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'SOUHRN 1'!$C$22:$C$26</c:f>
              <c:numCache>
                <c:formatCode>0.00</c:formatCode>
                <c:ptCount val="5"/>
                <c:pt idx="0">
                  <c:v>35.714285714285715</c:v>
                </c:pt>
                <c:pt idx="1">
                  <c:v>44.444444444444443</c:v>
                </c:pt>
                <c:pt idx="2">
                  <c:v>27.777777777777779</c:v>
                </c:pt>
                <c:pt idx="3">
                  <c:v>31.168831168831169</c:v>
                </c:pt>
                <c:pt idx="4">
                  <c:v>34.684684684684683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9-4799-9FCB-AEB0EC0D07E5}"/>
            </c:ext>
          </c:extLst>
        </c:ser>
        <c:ser>
          <c:idx val="1"/>
          <c:order val="1"/>
          <c:tx>
            <c:strRef>
              <c:f>'SOUHRN 1'!$A$3:$A$7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'SOUHRN 1'!$E$22:$E$26</c:f>
              <c:numCache>
                <c:formatCode>0.00</c:formatCode>
                <c:ptCount val="5"/>
                <c:pt idx="0">
                  <c:v>21.428571428571427</c:v>
                </c:pt>
                <c:pt idx="1">
                  <c:v>36.507936507936506</c:v>
                </c:pt>
                <c:pt idx="2">
                  <c:v>35.185185185185183</c:v>
                </c:pt>
                <c:pt idx="3">
                  <c:v>32.467532467532465</c:v>
                </c:pt>
                <c:pt idx="4">
                  <c:v>32.882882882882889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9-4799-9FCB-AEB0EC0D07E5}"/>
            </c:ext>
          </c:extLst>
        </c:ser>
        <c:ser>
          <c:idx val="2"/>
          <c:order val="2"/>
          <c:tx>
            <c:strRef>
              <c:f>'SOUHRN 1'!$A$22:$A$26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'SOUHRN 1'!$G$22:$G$26</c:f>
              <c:numCache>
                <c:formatCode>0.00</c:formatCode>
                <c:ptCount val="5"/>
                <c:pt idx="0">
                  <c:v>42.857142857142854</c:v>
                </c:pt>
                <c:pt idx="1">
                  <c:v>19.047619047619047</c:v>
                </c:pt>
                <c:pt idx="2">
                  <c:v>37.037037037037038</c:v>
                </c:pt>
                <c:pt idx="3">
                  <c:v>36.363636363636367</c:v>
                </c:pt>
                <c:pt idx="4">
                  <c:v>32.432432432432435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69-4799-9FCB-AEB0EC0D07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651264"/>
        <c:axId val="311647328"/>
      </c:barChart>
      <c:catAx>
        <c:axId val="3116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47328"/>
        <c:crosses val="autoZero"/>
        <c:auto val="1"/>
        <c:lblAlgn val="ctr"/>
        <c:lblOffset val="100"/>
        <c:noMultiLvlLbl val="0"/>
      </c:catAx>
      <c:valAx>
        <c:axId val="311647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50481189851271E-2"/>
          <c:y val="6.738131699846861E-2"/>
          <c:w val="0.84250608446671438"/>
          <c:h val="0.79051597110851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'SOUHRN 1'!$A$3:$A$7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SOUHRN!$A$3:$A$7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'SOUHRN 1'!$P$3:$P$7</c:f>
              <c:numCache>
                <c:formatCode>0.00</c:formatCode>
                <c:ptCount val="5"/>
                <c:pt idx="0">
                  <c:v>18.421052631578945</c:v>
                </c:pt>
                <c:pt idx="1">
                  <c:v>50.862068965517238</c:v>
                </c:pt>
                <c:pt idx="2">
                  <c:v>47.887323943661968</c:v>
                </c:pt>
                <c:pt idx="3">
                  <c:v>36.170212765957451</c:v>
                </c:pt>
                <c:pt idx="4">
                  <c:v>42.006269592476492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4-4EF1-B5FB-964A4C197E5B}"/>
            </c:ext>
          </c:extLst>
        </c:ser>
        <c:ser>
          <c:idx val="1"/>
          <c:order val="1"/>
          <c:tx>
            <c:strRef>
              <c:f>'SOUHRN 1'!$A$3:$A$7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'SOUHRN 1'!$T$3:$T$7</c:f>
              <c:numCache>
                <c:formatCode>0.00</c:formatCode>
                <c:ptCount val="5"/>
                <c:pt idx="0">
                  <c:v>81.578947368421055</c:v>
                </c:pt>
                <c:pt idx="1">
                  <c:v>49.137931034482754</c:v>
                </c:pt>
                <c:pt idx="2">
                  <c:v>52.112676056338024</c:v>
                </c:pt>
                <c:pt idx="3">
                  <c:v>63.829787234042556</c:v>
                </c:pt>
                <c:pt idx="4">
                  <c:v>57.993730407523515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C4-4EF1-B5FB-964A4C197E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651264"/>
        <c:axId val="311647328"/>
      </c:barChart>
      <c:catAx>
        <c:axId val="3116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47328"/>
        <c:crosses val="autoZero"/>
        <c:auto val="1"/>
        <c:lblAlgn val="ctr"/>
        <c:lblOffset val="100"/>
        <c:noMultiLvlLbl val="0"/>
      </c:catAx>
      <c:valAx>
        <c:axId val="311647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50481189851271E-2"/>
          <c:y val="6.738131699846861E-2"/>
          <c:w val="0.84250608446671438"/>
          <c:h val="0.79051597110851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'SOUHRN 1'!$L$22:$L$26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SOUHRN!$A$3:$A$7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'SOUHRN 1'!$P$22:$P$26</c:f>
              <c:numCache>
                <c:formatCode>0.00</c:formatCode>
                <c:ptCount val="5"/>
                <c:pt idx="0">
                  <c:v>60.606060606060609</c:v>
                </c:pt>
                <c:pt idx="1">
                  <c:v>71.951219512195124</c:v>
                </c:pt>
                <c:pt idx="2">
                  <c:v>64.516129032258064</c:v>
                </c:pt>
                <c:pt idx="3">
                  <c:v>82.178217821782169</c:v>
                </c:pt>
                <c:pt idx="4">
                  <c:v>72.661870503597129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0-48D5-A402-0876C07185B9}"/>
            </c:ext>
          </c:extLst>
        </c:ser>
        <c:ser>
          <c:idx val="1"/>
          <c:order val="1"/>
          <c:tx>
            <c:strRef>
              <c:f>'SOUHRN 1'!$A$3:$A$7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'SOUHRN 1'!$R$22:$R$26</c:f>
              <c:numCache>
                <c:formatCode>0.00</c:formatCode>
                <c:ptCount val="5"/>
                <c:pt idx="0">
                  <c:v>39.393939393939391</c:v>
                </c:pt>
                <c:pt idx="1">
                  <c:v>28.04878048780488</c:v>
                </c:pt>
                <c:pt idx="2">
                  <c:v>35.483870967741936</c:v>
                </c:pt>
                <c:pt idx="3">
                  <c:v>17.82178217821782</c:v>
                </c:pt>
                <c:pt idx="4">
                  <c:v>27.338129496402878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40-48D5-A402-0876C07185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651264"/>
        <c:axId val="311647328"/>
      </c:barChart>
      <c:catAx>
        <c:axId val="3116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47328"/>
        <c:crosses val="autoZero"/>
        <c:auto val="1"/>
        <c:lblAlgn val="ctr"/>
        <c:lblOffset val="100"/>
        <c:noMultiLvlLbl val="0"/>
      </c:catAx>
      <c:valAx>
        <c:axId val="311647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150481189851271E-2"/>
          <c:y val="6.738131699846861E-2"/>
          <c:w val="0.84250608446671438"/>
          <c:h val="0.79051597110851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'SOUHRN 1'!$A$3:$A$7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SOUHRN!$A$3:$A$7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'SOUHRN 1'!$C$41:$C$45</c:f>
              <c:numCache>
                <c:formatCode>0.00</c:formatCode>
                <c:ptCount val="5"/>
                <c:pt idx="0">
                  <c:v>14.285714285714285</c:v>
                </c:pt>
                <c:pt idx="1">
                  <c:v>14.606741573033707</c:v>
                </c:pt>
                <c:pt idx="2">
                  <c:v>23.636363636363637</c:v>
                </c:pt>
                <c:pt idx="3">
                  <c:v>17.948717948717949</c:v>
                </c:pt>
                <c:pt idx="4">
                  <c:v>17.599999999999998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C-4C21-9E27-0A2250274045}"/>
            </c:ext>
          </c:extLst>
        </c:ser>
        <c:ser>
          <c:idx val="1"/>
          <c:order val="1"/>
          <c:tx>
            <c:strRef>
              <c:f>'SOUHRN 1'!$E$41:$E$45</c:f>
              <c:strCache>
                <c:ptCount val="5"/>
                <c:pt idx="0">
                  <c:v>10,71</c:v>
                </c:pt>
                <c:pt idx="1">
                  <c:v>7,87</c:v>
                </c:pt>
                <c:pt idx="2">
                  <c:v>16,36</c:v>
                </c:pt>
                <c:pt idx="3">
                  <c:v>12,82</c:v>
                </c:pt>
                <c:pt idx="4">
                  <c:v>11,60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'SOUHRN 1'!$E$22:$E$26</c:f>
              <c:numCache>
                <c:formatCode>0.00</c:formatCode>
                <c:ptCount val="5"/>
                <c:pt idx="0">
                  <c:v>21.428571428571427</c:v>
                </c:pt>
                <c:pt idx="1">
                  <c:v>36.507936507936506</c:v>
                </c:pt>
                <c:pt idx="2">
                  <c:v>35.185185185185183</c:v>
                </c:pt>
                <c:pt idx="3">
                  <c:v>32.467532467532465</c:v>
                </c:pt>
                <c:pt idx="4">
                  <c:v>32.882882882882889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C-4C21-9E27-0A2250274045}"/>
            </c:ext>
          </c:extLst>
        </c:ser>
        <c:ser>
          <c:idx val="2"/>
          <c:order val="2"/>
          <c:tx>
            <c:strRef>
              <c:f>'SOUHRN 1'!$G$41:$G$45</c:f>
              <c:strCache>
                <c:ptCount val="5"/>
                <c:pt idx="0">
                  <c:v>3,57</c:v>
                </c:pt>
                <c:pt idx="1">
                  <c:v>8,99</c:v>
                </c:pt>
                <c:pt idx="2">
                  <c:v>10,91</c:v>
                </c:pt>
                <c:pt idx="3">
                  <c:v>20,51</c:v>
                </c:pt>
                <c:pt idx="4">
                  <c:v>12,40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'SOUHRN 1'!$G$22:$G$26</c:f>
              <c:numCache>
                <c:formatCode>0.00</c:formatCode>
                <c:ptCount val="5"/>
                <c:pt idx="0">
                  <c:v>42.857142857142854</c:v>
                </c:pt>
                <c:pt idx="1">
                  <c:v>19.047619047619047</c:v>
                </c:pt>
                <c:pt idx="2">
                  <c:v>37.037037037037038</c:v>
                </c:pt>
                <c:pt idx="3">
                  <c:v>36.363636363636367</c:v>
                </c:pt>
                <c:pt idx="4">
                  <c:v>32.432432432432435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7C-4C21-9E27-0A2250274045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'SOUHRN 1'!$I$41:$I$45</c:f>
              <c:numCache>
                <c:formatCode>0.00</c:formatCode>
                <c:ptCount val="5"/>
                <c:pt idx="0">
                  <c:v>71.428571428571431</c:v>
                </c:pt>
                <c:pt idx="1">
                  <c:v>68.539325842696627</c:v>
                </c:pt>
                <c:pt idx="2">
                  <c:v>49.090909090909093</c:v>
                </c:pt>
                <c:pt idx="3">
                  <c:v>48.717948717948715</c:v>
                </c:pt>
                <c:pt idx="4">
                  <c:v>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7C-4C21-9E27-0A22502740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651264"/>
        <c:axId val="311647328"/>
      </c:barChart>
      <c:catAx>
        <c:axId val="3116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47328"/>
        <c:crosses val="autoZero"/>
        <c:auto val="1"/>
        <c:lblAlgn val="ctr"/>
        <c:lblOffset val="100"/>
        <c:noMultiLvlLbl val="0"/>
      </c:catAx>
      <c:valAx>
        <c:axId val="311647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SPOKOJENOST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KONT!$A$9</c:f>
              <c:strCache>
                <c:ptCount val="1"/>
                <c:pt idx="0">
                  <c:v>NESPOKOJEN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KONT!$B$8:$F$8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KONT!$B$9:$F$9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7</c:v>
                </c:pt>
                <c:pt idx="3">
                  <c:v>3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7-4E09-81E6-D4D2AD637D71}"/>
            </c:ext>
          </c:extLst>
        </c:ser>
        <c:ser>
          <c:idx val="1"/>
          <c:order val="1"/>
          <c:tx>
            <c:strRef>
              <c:f>KONT!$A$10</c:f>
              <c:strCache>
                <c:ptCount val="1"/>
                <c:pt idx="0">
                  <c:v>SPOKOJEN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KONT!$B$8:$F$8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KONT!$B$10:$F$10</c:f>
              <c:numCache>
                <c:formatCode>General</c:formatCode>
                <c:ptCount val="5"/>
                <c:pt idx="0">
                  <c:v>37</c:v>
                </c:pt>
                <c:pt idx="1">
                  <c:v>138</c:v>
                </c:pt>
                <c:pt idx="2">
                  <c:v>91</c:v>
                </c:pt>
                <c:pt idx="3">
                  <c:v>134</c:v>
                </c:pt>
                <c:pt idx="4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87-4E09-81E6-D4D2AD637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4174080"/>
        <c:axId val="394171456"/>
      </c:barChart>
      <c:catAx>
        <c:axId val="39417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4171456"/>
        <c:crosses val="autoZero"/>
        <c:auto val="1"/>
        <c:lblAlgn val="ctr"/>
        <c:lblOffset val="100"/>
        <c:noMultiLvlLbl val="0"/>
      </c:catAx>
      <c:valAx>
        <c:axId val="39417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417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50481189851271E-2"/>
          <c:y val="6.738131699846861E-2"/>
          <c:w val="0.85439664332615861"/>
          <c:h val="0.79051597110851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SOUHRN!$D$1</c:f>
              <c:strCache>
                <c:ptCount val="1"/>
                <c:pt idx="0">
                  <c:v>ANO 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SOUHRN!$A$3:$A$7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SOUHRN!$E$3:$E$7</c:f>
              <c:numCache>
                <c:formatCode>0.00</c:formatCode>
                <c:ptCount val="5"/>
                <c:pt idx="0">
                  <c:v>12.195121951219512</c:v>
                </c:pt>
                <c:pt idx="1">
                  <c:v>46.666666666666664</c:v>
                </c:pt>
                <c:pt idx="2">
                  <c:v>52</c:v>
                </c:pt>
                <c:pt idx="3">
                  <c:v>41.304347826086953</c:v>
                </c:pt>
                <c:pt idx="4">
                  <c:v>41.853035143769965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A-45F9-8F41-6CC5281C83A3}"/>
            </c:ext>
          </c:extLst>
        </c:ser>
        <c:ser>
          <c:idx val="1"/>
          <c:order val="1"/>
          <c:tx>
            <c:strRef>
              <c:f>SOUHRN!$H$1</c:f>
              <c:strCache>
                <c:ptCount val="1"/>
                <c:pt idx="0">
                  <c:v>NE CELKEM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SOUHRN!$I$3:$I$7</c:f>
              <c:numCache>
                <c:formatCode>0.00</c:formatCode>
                <c:ptCount val="5"/>
                <c:pt idx="0">
                  <c:v>87.804878048780495</c:v>
                </c:pt>
                <c:pt idx="1">
                  <c:v>53.333333333333336</c:v>
                </c:pt>
                <c:pt idx="2">
                  <c:v>48</c:v>
                </c:pt>
                <c:pt idx="3">
                  <c:v>58.695652173913047</c:v>
                </c:pt>
                <c:pt idx="4">
                  <c:v>58.146964856230035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EA-45F9-8F41-6CC5281C83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651264"/>
        <c:axId val="311647328"/>
      </c:barChart>
      <c:catAx>
        <c:axId val="3116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47328"/>
        <c:crosses val="autoZero"/>
        <c:auto val="1"/>
        <c:lblAlgn val="ctr"/>
        <c:lblOffset val="100"/>
        <c:noMultiLvlLbl val="0"/>
      </c:catAx>
      <c:valAx>
        <c:axId val="311647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50481189851271E-2"/>
          <c:y val="6.738131699846861E-2"/>
          <c:w val="0.78796062992125981"/>
          <c:h val="0.79051597110851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SOUHRN!$A$22:$A$26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SOUHRN!$A$3:$A$7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SOUHRN!$E$22:$E$26</c:f>
              <c:numCache>
                <c:formatCode>0.00</c:formatCode>
                <c:ptCount val="5"/>
                <c:pt idx="0">
                  <c:v>58.333333333333336</c:v>
                </c:pt>
                <c:pt idx="1">
                  <c:v>43.333333333333336</c:v>
                </c:pt>
                <c:pt idx="2">
                  <c:v>48.648648648648653</c:v>
                </c:pt>
                <c:pt idx="3">
                  <c:v>45.794392523364486</c:v>
                </c:pt>
                <c:pt idx="4">
                  <c:v>46.884272997032639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D-4731-ABBD-F58A2FF319EA}"/>
            </c:ext>
          </c:extLst>
        </c:ser>
        <c:ser>
          <c:idx val="1"/>
          <c:order val="1"/>
          <c:tx>
            <c:strRef>
              <c:f>SOUHRN!$A$22:$A$26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SOUHRN!$I$22:$I$26</c:f>
              <c:numCache>
                <c:formatCode>0.00</c:formatCode>
                <c:ptCount val="5"/>
                <c:pt idx="0">
                  <c:v>41.666666666666671</c:v>
                </c:pt>
                <c:pt idx="1">
                  <c:v>56.666666666666664</c:v>
                </c:pt>
                <c:pt idx="2">
                  <c:v>51.351351351351347</c:v>
                </c:pt>
                <c:pt idx="3">
                  <c:v>54.205607476635507</c:v>
                </c:pt>
                <c:pt idx="4">
                  <c:v>53.115727002967361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D-4731-ABBD-F58A2FF319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651264"/>
        <c:axId val="311647328"/>
      </c:barChart>
      <c:catAx>
        <c:axId val="3116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47328"/>
        <c:crosses val="autoZero"/>
        <c:auto val="1"/>
        <c:lblAlgn val="ctr"/>
        <c:lblOffset val="100"/>
        <c:noMultiLvlLbl val="0"/>
      </c:catAx>
      <c:valAx>
        <c:axId val="311647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50481189851271E-2"/>
          <c:y val="6.738131699846861E-2"/>
          <c:w val="0.78796062992125981"/>
          <c:h val="0.79051597110851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SOUHRN!$A$42:$A$46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SOUHRN!$A$3:$A$7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SOUHRN!$E$42:$E$46</c:f>
              <c:numCache>
                <c:formatCode>0.00</c:formatCode>
                <c:ptCount val="5"/>
                <c:pt idx="0">
                  <c:v>55.555555555555557</c:v>
                </c:pt>
                <c:pt idx="1">
                  <c:v>59.055118110236215</c:v>
                </c:pt>
                <c:pt idx="2">
                  <c:v>52.272727272727273</c:v>
                </c:pt>
                <c:pt idx="3">
                  <c:v>49.166666666666664</c:v>
                </c:pt>
                <c:pt idx="4">
                  <c:v>53.94736842105263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7-4DC7-9847-C4313F024214}"/>
            </c:ext>
          </c:extLst>
        </c:ser>
        <c:ser>
          <c:idx val="1"/>
          <c:order val="1"/>
          <c:tx>
            <c:strRef>
              <c:f>SOUHRN!$A$42:$A$46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SOUHRN!$I$42:$I$46</c:f>
              <c:numCache>
                <c:formatCode>0.00</c:formatCode>
                <c:ptCount val="5"/>
                <c:pt idx="0">
                  <c:v>44.444444444444443</c:v>
                </c:pt>
                <c:pt idx="1">
                  <c:v>40.944881889763778</c:v>
                </c:pt>
                <c:pt idx="2">
                  <c:v>47.727272727272727</c:v>
                </c:pt>
                <c:pt idx="3">
                  <c:v>50.833333333333329</c:v>
                </c:pt>
                <c:pt idx="4">
                  <c:v>46.05263157894737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87-4DC7-9847-C4313F0242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651264"/>
        <c:axId val="311647328"/>
      </c:barChart>
      <c:catAx>
        <c:axId val="3116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47328"/>
        <c:crosses val="autoZero"/>
        <c:auto val="1"/>
        <c:lblAlgn val="ctr"/>
        <c:lblOffset val="100"/>
        <c:noMultiLvlLbl val="0"/>
      </c:catAx>
      <c:valAx>
        <c:axId val="311647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50481189851271E-2"/>
          <c:y val="6.738131699846861E-2"/>
          <c:w val="0.84250608446671438"/>
          <c:h val="0.79051597110851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SOUHRN!$K$3:$K$7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SOUHRN!$A$3:$A$7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SOUHRN!$O$3:$O$7</c:f>
              <c:numCache>
                <c:formatCode>0.00</c:formatCode>
                <c:ptCount val="5"/>
                <c:pt idx="0">
                  <c:v>74.285714285714292</c:v>
                </c:pt>
                <c:pt idx="1">
                  <c:v>45.614035087719294</c:v>
                </c:pt>
                <c:pt idx="2">
                  <c:v>42.25352112676056</c:v>
                </c:pt>
                <c:pt idx="3">
                  <c:v>49.484536082474229</c:v>
                </c:pt>
                <c:pt idx="4">
                  <c:v>49.211356466876971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F-4EA8-AA70-E8ED279BCF67}"/>
            </c:ext>
          </c:extLst>
        </c:ser>
        <c:ser>
          <c:idx val="1"/>
          <c:order val="1"/>
          <c:tx>
            <c:strRef>
              <c:f>SOUHRN!$K$3:$K$7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SOUHRN!$S$3:$S$7</c:f>
              <c:numCache>
                <c:formatCode>0.00</c:formatCode>
                <c:ptCount val="5"/>
                <c:pt idx="0">
                  <c:v>25.714285714285712</c:v>
                </c:pt>
                <c:pt idx="1">
                  <c:v>54.385964912280706</c:v>
                </c:pt>
                <c:pt idx="2">
                  <c:v>57.74647887323944</c:v>
                </c:pt>
                <c:pt idx="3">
                  <c:v>50.515463917525771</c:v>
                </c:pt>
                <c:pt idx="4">
                  <c:v>50.788643533123022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6F-4EA8-AA70-E8ED279BCF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651264"/>
        <c:axId val="311647328"/>
      </c:barChart>
      <c:catAx>
        <c:axId val="3116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47328"/>
        <c:crosses val="autoZero"/>
        <c:auto val="1"/>
        <c:lblAlgn val="ctr"/>
        <c:lblOffset val="100"/>
        <c:noMultiLvlLbl val="0"/>
      </c:catAx>
      <c:valAx>
        <c:axId val="311647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50481189851271E-2"/>
          <c:y val="6.738131699846861E-2"/>
          <c:w val="0.83025667864024555"/>
          <c:h val="0.79051597110851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SOUHRN!$K$22:$K$26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SOUHRN!$A$3:$A$7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SOUHRN!$O$22:$O$26</c:f>
              <c:numCache>
                <c:formatCode>0.00</c:formatCode>
                <c:ptCount val="5"/>
                <c:pt idx="0">
                  <c:v>29.72972972972973</c:v>
                </c:pt>
                <c:pt idx="1">
                  <c:v>31.25</c:v>
                </c:pt>
                <c:pt idx="2">
                  <c:v>27.027027027027028</c:v>
                </c:pt>
                <c:pt idx="3">
                  <c:v>35.135135135135137</c:v>
                </c:pt>
                <c:pt idx="4">
                  <c:v>31.428571428571427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0-4F9C-9C33-E94CEE25E80A}"/>
            </c:ext>
          </c:extLst>
        </c:ser>
        <c:ser>
          <c:idx val="1"/>
          <c:order val="1"/>
          <c:tx>
            <c:strRef>
              <c:f>SOUHRN!$K$22:$K$26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SOUHRN!$S$22:$S$26</c:f>
              <c:numCache>
                <c:formatCode>0.00</c:formatCode>
                <c:ptCount val="5"/>
                <c:pt idx="0">
                  <c:v>70.270270270270274</c:v>
                </c:pt>
                <c:pt idx="1">
                  <c:v>68.75</c:v>
                </c:pt>
                <c:pt idx="2">
                  <c:v>72.972972972972968</c:v>
                </c:pt>
                <c:pt idx="3">
                  <c:v>64.86486486486487</c:v>
                </c:pt>
                <c:pt idx="4">
                  <c:v>68.571428571428569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0-4F9C-9C33-E94CEE25E8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651264"/>
        <c:axId val="311647328"/>
      </c:barChart>
      <c:catAx>
        <c:axId val="3116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47328"/>
        <c:crosses val="autoZero"/>
        <c:auto val="1"/>
        <c:lblAlgn val="ctr"/>
        <c:lblOffset val="100"/>
        <c:noMultiLvlLbl val="0"/>
      </c:catAx>
      <c:valAx>
        <c:axId val="311647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6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NAKLÁDÁNÍ S BRKO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'SOUHRN 1'!$M$47</c:f>
              <c:strCache>
                <c:ptCount val="1"/>
                <c:pt idx="0">
                  <c:v>SKO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'SOUHRN 1'!$L$48:$L$52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'SOUHRN 1'!$M$48:$M$52</c:f>
              <c:numCache>
                <c:formatCode>0.00</c:formatCode>
                <c:ptCount val="5"/>
                <c:pt idx="0">
                  <c:v>34.482758620689658</c:v>
                </c:pt>
                <c:pt idx="1">
                  <c:v>48.35164835164835</c:v>
                </c:pt>
                <c:pt idx="2">
                  <c:v>77.777777777777786</c:v>
                </c:pt>
                <c:pt idx="3">
                  <c:v>84.415584415584405</c:v>
                </c:pt>
                <c:pt idx="4">
                  <c:v>64.143426294820713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6-42AB-AA0B-2A248AD23D40}"/>
            </c:ext>
          </c:extLst>
        </c:ser>
        <c:ser>
          <c:idx val="1"/>
          <c:order val="1"/>
          <c:tx>
            <c:strRef>
              <c:f>'SOUHRN 1'!$N$47</c:f>
              <c:strCache>
                <c:ptCount val="1"/>
                <c:pt idx="0">
                  <c:v>KOMPOSTER MĚSTA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'SOUHRN 1'!$L$48:$L$52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'SOUHRN 1'!$N$48:$N$52</c:f>
              <c:numCache>
                <c:formatCode>0.00</c:formatCode>
                <c:ptCount val="5"/>
                <c:pt idx="0">
                  <c:v>51.724137931034484</c:v>
                </c:pt>
                <c:pt idx="1">
                  <c:v>41.758241758241759</c:v>
                </c:pt>
                <c:pt idx="2">
                  <c:v>9.2592592592592595</c:v>
                </c:pt>
                <c:pt idx="3">
                  <c:v>6.4935064935064926</c:v>
                </c:pt>
                <c:pt idx="4">
                  <c:v>25.099601593625497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76-42AB-AA0B-2A248AD23D40}"/>
            </c:ext>
          </c:extLst>
        </c:ser>
        <c:ser>
          <c:idx val="2"/>
          <c:order val="2"/>
          <c:tx>
            <c:strRef>
              <c:f>'SOUHRN 1'!$O$47</c:f>
              <c:strCache>
                <c:ptCount val="1"/>
                <c:pt idx="0">
                  <c:v>KOMPOSTER VLASTNÍ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'SOUHRN 1'!$L$48:$L$52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'SOUHRN 1'!$O$48:$O$52</c:f>
              <c:numCache>
                <c:formatCode>0.00</c:formatCode>
                <c:ptCount val="5"/>
                <c:pt idx="0">
                  <c:v>0</c:v>
                </c:pt>
                <c:pt idx="1">
                  <c:v>2.197802197802198</c:v>
                </c:pt>
                <c:pt idx="2">
                  <c:v>7.4074074074074066</c:v>
                </c:pt>
                <c:pt idx="3">
                  <c:v>1.2987012987012987</c:v>
                </c:pt>
                <c:pt idx="4">
                  <c:v>2.788844621513944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76-42AB-AA0B-2A248AD23D40}"/>
            </c:ext>
          </c:extLst>
        </c:ser>
        <c:ser>
          <c:idx val="3"/>
          <c:order val="3"/>
          <c:tx>
            <c:strRef>
              <c:f>'SOUHRN 1'!$P$47</c:f>
              <c:strCache>
                <c:ptCount val="1"/>
                <c:pt idx="0">
                  <c:v>NA CHATĚ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'SOUHRN 1'!$L$48:$L$52</c:f>
              <c:strCache>
                <c:ptCount val="5"/>
                <c:pt idx="0">
                  <c:v>HAŠKOVA</c:v>
                </c:pt>
                <c:pt idx="1">
                  <c:v>KAVČÍ SKÁLA</c:v>
                </c:pt>
                <c:pt idx="2">
                  <c:v>KOMENSKÉHO</c:v>
                </c:pt>
                <c:pt idx="3">
                  <c:v>OLIVOVNA</c:v>
                </c:pt>
                <c:pt idx="4">
                  <c:v>CELKEM</c:v>
                </c:pt>
              </c:strCache>
            </c:strRef>
          </c:cat>
          <c:val>
            <c:numRef>
              <c:f>'SOUHRN 1'!$P$48:$P$52</c:f>
              <c:numCache>
                <c:formatCode>0.00</c:formatCode>
                <c:ptCount val="5"/>
                <c:pt idx="0">
                  <c:v>13.793103448275861</c:v>
                </c:pt>
                <c:pt idx="1">
                  <c:v>7.6923076923076925</c:v>
                </c:pt>
                <c:pt idx="2">
                  <c:v>5.5555555555555554</c:v>
                </c:pt>
                <c:pt idx="3">
                  <c:v>7.7922077922077921</c:v>
                </c:pt>
                <c:pt idx="4">
                  <c:v>7.9681274900398407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76-42AB-AA0B-2A248AD23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5878696"/>
        <c:axId val="535877056"/>
      </c:barChart>
      <c:catAx>
        <c:axId val="53587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877056"/>
        <c:crosses val="autoZero"/>
        <c:auto val="1"/>
        <c:lblAlgn val="ctr"/>
        <c:lblOffset val="100"/>
        <c:noMultiLvlLbl val="0"/>
      </c:catAx>
      <c:valAx>
        <c:axId val="53587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87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AB568-FCAF-460D-8C96-D276D976A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FDD984-57D9-41A2-BB01-8584D15C5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C84ED6-7B8E-46CB-B90A-5D49A95D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1F37-A61C-4C60-8334-DD5CBD95E5FD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931BD5-3F2F-4D7F-88D8-5E8AE7CE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CAA6BA-C450-405B-A553-4827B036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B28-2D4F-43C0-8323-70C714BC1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6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FB4C7-D3F2-4720-AEA8-C2622256C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D5E409-B5D3-4394-96A9-61F87B641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B21792-2C6C-41A8-BB7B-4C838CE0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1F37-A61C-4C60-8334-DD5CBD95E5FD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16C95B-7EA5-4FF3-8D17-8FCED4EA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B94573-A489-4BE3-B05C-EA1B5B83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B28-2D4F-43C0-8323-70C714BC1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99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AB17D9-F1D9-4A7D-BC89-0C5DA5F06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EA905D-10CC-4417-B468-F90151FF7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00801D-FB9D-4766-9C15-2C9F3B9A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1F37-A61C-4C60-8334-DD5CBD95E5FD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9802CE-F682-42FD-88F8-4116E8A4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BF4F55-67C6-400A-88A5-A57FF1A4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B28-2D4F-43C0-8323-70C714BC1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33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7CB2A-4B9E-4A59-9A98-8E23EDB7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928587-4BF8-4B5E-9657-FE27D1B70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AB84EE-D24D-4292-A0FA-3E483888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1F37-A61C-4C60-8334-DD5CBD95E5FD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A2AF08-5C7B-40FF-90D4-1D1E5547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43A2E0-8646-4065-A973-329BB491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B28-2D4F-43C0-8323-70C714BC1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31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CDCB6-5D81-43C9-A338-D4A931523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C36514-7649-4599-9FAF-5F9347B1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E9EBAE-2BDB-4D3C-A242-15725109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1F37-A61C-4C60-8334-DD5CBD95E5FD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FF2F10-38F0-452E-AC0E-19B2FE466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ABFE3C-394B-4C00-A320-837D45EE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B28-2D4F-43C0-8323-70C714BC1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31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1B058-6E75-4CE3-9641-46639AA3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DB4701-3B31-4FDD-9B5F-5C3ABFB76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3C4455-6046-4424-B9F5-FD7825FBC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BC5EB8-3AE8-4C04-8BBC-D933AC70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1F37-A61C-4C60-8334-DD5CBD95E5FD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51A2D6-2BDF-482C-BB12-24831E63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4C5E91-E3DB-4D08-A04C-B9475C8C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B28-2D4F-43C0-8323-70C714BC1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63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018FA-7191-4A2D-8E05-F02C3AC3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E47F1F-9607-4228-964E-C4C0A1D2E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6C49BF-116D-47E6-8906-A4FD0CFDF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675350-0122-4BFC-8B7C-6F08EEA9F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C07935D-CC17-446F-B5E1-70E0B160A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F7E486-5380-4E39-878B-362A316D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1F37-A61C-4C60-8334-DD5CBD95E5FD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FD0F372-2515-4AFF-A765-71986458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BA16E3D-1577-479D-B9A0-6018A8C7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B28-2D4F-43C0-8323-70C714BC1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16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88BA7-17D5-4304-B195-634C7B4AE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7BD3CD-E17C-412D-9304-5674FA43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1F37-A61C-4C60-8334-DD5CBD95E5FD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1B62467-F694-47E8-B6F7-28348C19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A2F835-680D-4CBD-9BB3-8FEE1365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B28-2D4F-43C0-8323-70C714BC1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50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F41949-1A2F-41F9-B3AB-F1B2365F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1F37-A61C-4C60-8334-DD5CBD95E5FD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09DDCB2-0344-4748-8FC9-9C817506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FEF5C2-4498-4BD8-A083-595E5D67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B28-2D4F-43C0-8323-70C714BC1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18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4DCF7-935A-4578-B77E-9AB905F8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3DFD22-6641-431C-BFD5-EB247F3C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9CF357-9EF1-4F9E-B8BD-D1D62DA5A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28B479-091A-4EBD-A395-E8D2717F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1F37-A61C-4C60-8334-DD5CBD95E5FD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845AA9-73A5-4B7A-9EA0-5689B966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A6292F-995B-4762-8541-878B5D20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B28-2D4F-43C0-8323-70C714BC1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99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247BD-F42C-404B-92A2-352CF360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4AE5950-CFB9-458E-A4F6-A17148857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0D880A-0CAA-4B72-A1E7-892D4A60C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E9D558-5779-48A0-9786-57AC0BF7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1F37-A61C-4C60-8334-DD5CBD95E5FD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8439B6-D17F-4812-BAB1-AC183D3E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B7F8F8-65A4-4D8C-93E3-A23B8D94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B28-2D4F-43C0-8323-70C714BC1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88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6F1279E-9A9A-47D8-B03E-69A3A45D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AE68AE-EEE9-4536-89D0-D742441CF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56E778-12AE-4E14-8426-D3C517296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31F37-A61C-4C60-8334-DD5CBD95E5FD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A0DE18-5A90-44BE-B217-BADB1D0DA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72D724-79E8-4658-9F53-2C76F834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20B28-2D4F-43C0-8323-70C714BC1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33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3D1B904-9215-42B8-8ED8-D57EEB5B7D29}"/>
              </a:ext>
            </a:extLst>
          </p:cNvPr>
          <p:cNvSpPr/>
          <p:nvPr/>
        </p:nvSpPr>
        <p:spPr>
          <a:xfrm>
            <a:off x="0" y="0"/>
            <a:ext cx="4333460" cy="6858000"/>
          </a:xfrm>
          <a:prstGeom prst="rect">
            <a:avLst/>
          </a:prstGeom>
          <a:solidFill>
            <a:srgbClr val="D2D3D5"/>
          </a:solidFill>
          <a:ln>
            <a:solidFill>
              <a:srgbClr val="D2D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4EC4F5-AB66-4462-B7F8-06CFC5442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7774" y="808384"/>
            <a:ext cx="7474226" cy="2067338"/>
          </a:xfrm>
        </p:spPr>
        <p:txBody>
          <a:bodyPr>
            <a:normAutofit fontScale="90000"/>
          </a:bodyPr>
          <a:lstStyle/>
          <a:p>
            <a:pPr algn="l"/>
            <a:br>
              <a:rPr lang="cs-CZ" b="1" dirty="0">
                <a:solidFill>
                  <a:srgbClr val="FF0000"/>
                </a:solidFill>
              </a:rPr>
            </a:b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DOTAZNÍKOVÉ ŠETŘENÍ             NA SÍDLIŠTÍCH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78F827-601E-467A-BCD8-17F007973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7774" y="3684105"/>
            <a:ext cx="6082748" cy="715618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chemeClr val="accent6"/>
                </a:solidFill>
              </a:rPr>
              <a:t>ANALÝZA ODPOVĚDÍ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7D2BE-12AE-469E-8EBE-772C5D4DA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1061"/>
            <a:ext cx="4333461" cy="466680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AEE3F24-04B6-4915-9821-3F77F712C254}"/>
              </a:ext>
            </a:extLst>
          </p:cNvPr>
          <p:cNvSpPr txBox="1"/>
          <p:nvPr/>
        </p:nvSpPr>
        <p:spPr>
          <a:xfrm>
            <a:off x="4823790" y="6175513"/>
            <a:ext cx="736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Zpracoval: Ing. Evžen Heyrovský, vedoucí odboru správy majetku města Říčany, červenec 2021</a:t>
            </a:r>
          </a:p>
        </p:txBody>
      </p:sp>
    </p:spTree>
    <p:extLst>
      <p:ext uri="{BB962C8B-B14F-4D97-AF65-F5344CB8AC3E}">
        <p14:creationId xmlns:p14="http://schemas.microsoft.com/office/powerpoint/2010/main" val="186829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75DB2-1CB1-402B-8E4D-DF5D0160F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03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32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11 Měl byste zájem využívat komunitní záhony?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FC44013-DDF4-4900-812C-4F74582EB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653434"/>
              </p:ext>
            </p:extLst>
          </p:nvPr>
        </p:nvGraphicFramePr>
        <p:xfrm>
          <a:off x="3217226" y="966158"/>
          <a:ext cx="5757547" cy="147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537">
                  <a:extLst>
                    <a:ext uri="{9D8B030D-6E8A-4147-A177-3AD203B41FA5}">
                      <a16:colId xmlns:a16="http://schemas.microsoft.com/office/drawing/2014/main" val="101533064"/>
                    </a:ext>
                  </a:extLst>
                </a:gridCol>
                <a:gridCol w="899240">
                  <a:extLst>
                    <a:ext uri="{9D8B030D-6E8A-4147-A177-3AD203B41FA5}">
                      <a16:colId xmlns:a16="http://schemas.microsoft.com/office/drawing/2014/main" val="3167247060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554972625"/>
                    </a:ext>
                  </a:extLst>
                </a:gridCol>
                <a:gridCol w="449620">
                  <a:extLst>
                    <a:ext uri="{9D8B030D-6E8A-4147-A177-3AD203B41FA5}">
                      <a16:colId xmlns:a16="http://schemas.microsoft.com/office/drawing/2014/main" val="4005889216"/>
                    </a:ext>
                  </a:extLst>
                </a:gridCol>
                <a:gridCol w="539671">
                  <a:extLst>
                    <a:ext uri="{9D8B030D-6E8A-4147-A177-3AD203B41FA5}">
                      <a16:colId xmlns:a16="http://schemas.microsoft.com/office/drawing/2014/main" val="3799680819"/>
                    </a:ext>
                  </a:extLst>
                </a:gridCol>
                <a:gridCol w="361472">
                  <a:extLst>
                    <a:ext uri="{9D8B030D-6E8A-4147-A177-3AD203B41FA5}">
                      <a16:colId xmlns:a16="http://schemas.microsoft.com/office/drawing/2014/main" val="3875616277"/>
                    </a:ext>
                  </a:extLst>
                </a:gridCol>
                <a:gridCol w="808555">
                  <a:extLst>
                    <a:ext uri="{9D8B030D-6E8A-4147-A177-3AD203B41FA5}">
                      <a16:colId xmlns:a16="http://schemas.microsoft.com/office/drawing/2014/main" val="56408225"/>
                    </a:ext>
                  </a:extLst>
                </a:gridCol>
                <a:gridCol w="361472">
                  <a:extLst>
                    <a:ext uri="{9D8B030D-6E8A-4147-A177-3AD203B41FA5}">
                      <a16:colId xmlns:a16="http://schemas.microsoft.com/office/drawing/2014/main" val="985098677"/>
                    </a:ext>
                  </a:extLst>
                </a:gridCol>
                <a:gridCol w="722943">
                  <a:extLst>
                    <a:ext uri="{9D8B030D-6E8A-4147-A177-3AD203B41FA5}">
                      <a16:colId xmlns:a16="http://schemas.microsoft.com/office/drawing/2014/main" val="663511748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ROZHODNĚ 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ROZHODNĚ 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189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27804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HAŠKOVA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29,73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70,27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1502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KAVČÍ SKÁLA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31,25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68,75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681607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KOMENSKÉHO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27,03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72,97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002603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OLIVOVNA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35,14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64,86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894128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31,43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98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240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68,57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45658011"/>
                  </a:ext>
                </a:extLst>
              </a:tr>
            </a:tbl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9B24FC1-6552-458C-8148-3271E36D1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536616"/>
              </p:ext>
            </p:extLst>
          </p:nvPr>
        </p:nvGraphicFramePr>
        <p:xfrm>
          <a:off x="1130059" y="2613804"/>
          <a:ext cx="10515599" cy="3976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987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7D496-6959-4BE9-986B-C91155B9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78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32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12 Jak nakládáte s bioodpadem z vaší domácnosti?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BC7B066-53D0-4FA2-9927-EEB8AF7F2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247771"/>
              </p:ext>
            </p:extLst>
          </p:nvPr>
        </p:nvGraphicFramePr>
        <p:xfrm>
          <a:off x="3577272" y="996351"/>
          <a:ext cx="5037455" cy="1289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775">
                  <a:extLst>
                    <a:ext uri="{9D8B030D-6E8A-4147-A177-3AD203B41FA5}">
                      <a16:colId xmlns:a16="http://schemas.microsoft.com/office/drawing/2014/main" val="1996856654"/>
                    </a:ext>
                  </a:extLst>
                </a:gridCol>
                <a:gridCol w="901112">
                  <a:extLst>
                    <a:ext uri="{9D8B030D-6E8A-4147-A177-3AD203B41FA5}">
                      <a16:colId xmlns:a16="http://schemas.microsoft.com/office/drawing/2014/main" val="1942153639"/>
                    </a:ext>
                  </a:extLst>
                </a:gridCol>
                <a:gridCol w="990714">
                  <a:extLst>
                    <a:ext uri="{9D8B030D-6E8A-4147-A177-3AD203B41FA5}">
                      <a16:colId xmlns:a16="http://schemas.microsoft.com/office/drawing/2014/main" val="804695843"/>
                    </a:ext>
                  </a:extLst>
                </a:gridCol>
                <a:gridCol w="990714">
                  <a:extLst>
                    <a:ext uri="{9D8B030D-6E8A-4147-A177-3AD203B41FA5}">
                      <a16:colId xmlns:a16="http://schemas.microsoft.com/office/drawing/2014/main" val="828490342"/>
                    </a:ext>
                  </a:extLst>
                </a:gridCol>
                <a:gridCol w="1077140">
                  <a:extLst>
                    <a:ext uri="{9D8B030D-6E8A-4147-A177-3AD203B41FA5}">
                      <a16:colId xmlns:a16="http://schemas.microsoft.com/office/drawing/2014/main" val="188257888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SKO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KOMPOSTER MĚSTA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KOMPOSTER VLASTNÍ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NA CHATĚ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64792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HAŠKOVA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34,48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51,72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13,79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219829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KAVČÍ SKÁLA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48,35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41,76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2,20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7,69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300926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KOMENSKÉHO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77,78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9,26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7,41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5,56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212974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OLIVOVNA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84,42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6,49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1,30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7,79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154712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64,14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25,10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2,79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7,97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74066819"/>
                  </a:ext>
                </a:extLst>
              </a:tr>
            </a:tbl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58B46DC-90A0-4E37-BD3A-16C6B9940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265549"/>
              </p:ext>
            </p:extLst>
          </p:nvPr>
        </p:nvGraphicFramePr>
        <p:xfrm>
          <a:off x="838200" y="2449901"/>
          <a:ext cx="10669438" cy="421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894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2CABB-A436-4951-8574-08C2BF9E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2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13 Považujete dostupnost a kapacitu kompostérů na sídlištích za dostatečnou?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7082CFD-F5B7-40A2-9877-05B9805382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276923"/>
              </p:ext>
            </p:extLst>
          </p:nvPr>
        </p:nvGraphicFramePr>
        <p:xfrm>
          <a:off x="3127058" y="1276710"/>
          <a:ext cx="5937884" cy="147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269">
                  <a:extLst>
                    <a:ext uri="{9D8B030D-6E8A-4147-A177-3AD203B41FA5}">
                      <a16:colId xmlns:a16="http://schemas.microsoft.com/office/drawing/2014/main" val="3237504552"/>
                    </a:ext>
                  </a:extLst>
                </a:gridCol>
                <a:gridCol w="899853">
                  <a:extLst>
                    <a:ext uri="{9D8B030D-6E8A-4147-A177-3AD203B41FA5}">
                      <a16:colId xmlns:a16="http://schemas.microsoft.com/office/drawing/2014/main" val="4226135742"/>
                    </a:ext>
                  </a:extLst>
                </a:gridCol>
                <a:gridCol w="449926">
                  <a:extLst>
                    <a:ext uri="{9D8B030D-6E8A-4147-A177-3AD203B41FA5}">
                      <a16:colId xmlns:a16="http://schemas.microsoft.com/office/drawing/2014/main" val="161612511"/>
                    </a:ext>
                  </a:extLst>
                </a:gridCol>
                <a:gridCol w="449292">
                  <a:extLst>
                    <a:ext uri="{9D8B030D-6E8A-4147-A177-3AD203B41FA5}">
                      <a16:colId xmlns:a16="http://schemas.microsoft.com/office/drawing/2014/main" val="2085843584"/>
                    </a:ext>
                  </a:extLst>
                </a:gridCol>
                <a:gridCol w="540038">
                  <a:extLst>
                    <a:ext uri="{9D8B030D-6E8A-4147-A177-3AD203B41FA5}">
                      <a16:colId xmlns:a16="http://schemas.microsoft.com/office/drawing/2014/main" val="2813556525"/>
                    </a:ext>
                  </a:extLst>
                </a:gridCol>
                <a:gridCol w="449926">
                  <a:extLst>
                    <a:ext uri="{9D8B030D-6E8A-4147-A177-3AD203B41FA5}">
                      <a16:colId xmlns:a16="http://schemas.microsoft.com/office/drawing/2014/main" val="1808046278"/>
                    </a:ext>
                  </a:extLst>
                </a:gridCol>
                <a:gridCol w="809106">
                  <a:extLst>
                    <a:ext uri="{9D8B030D-6E8A-4147-A177-3AD203B41FA5}">
                      <a16:colId xmlns:a16="http://schemas.microsoft.com/office/drawing/2014/main" val="3082889958"/>
                    </a:ext>
                  </a:extLst>
                </a:gridCol>
                <a:gridCol w="540038">
                  <a:extLst>
                    <a:ext uri="{9D8B030D-6E8A-4147-A177-3AD203B41FA5}">
                      <a16:colId xmlns:a16="http://schemas.microsoft.com/office/drawing/2014/main" val="1637357418"/>
                    </a:ext>
                  </a:extLst>
                </a:gridCol>
                <a:gridCol w="723436">
                  <a:extLst>
                    <a:ext uri="{9D8B030D-6E8A-4147-A177-3AD203B41FA5}">
                      <a16:colId xmlns:a16="http://schemas.microsoft.com/office/drawing/2014/main" val="1135528186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ROZHODNĚ 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ROZHODNĚ 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3499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078413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HAŠKOVA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23,81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76,19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262570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KAVČÍ SKÁLA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57,76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42,24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269363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KOMENSKÉHO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12,16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87,84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578918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OLIVOVNA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22,50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93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77,50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74371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32,10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239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67,90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07633234"/>
                  </a:ext>
                </a:extLst>
              </a:tr>
            </a:tbl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4D08331-D36E-414E-9DE3-EE829E79B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782745"/>
              </p:ext>
            </p:extLst>
          </p:nvPr>
        </p:nvGraphicFramePr>
        <p:xfrm>
          <a:off x="1095555" y="2958861"/>
          <a:ext cx="10653622" cy="366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01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2239F-CC88-48A9-B623-4883B286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29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14 Staráte se o okolí svého bytového domu a uvítali byste pomoc od města?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D475682-AA67-4639-A759-2D9E3CEB2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878458"/>
              </p:ext>
            </p:extLst>
          </p:nvPr>
        </p:nvGraphicFramePr>
        <p:xfrm>
          <a:off x="3579244" y="1338592"/>
          <a:ext cx="5257800" cy="171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998">
                  <a:extLst>
                    <a:ext uri="{9D8B030D-6E8A-4147-A177-3AD203B41FA5}">
                      <a16:colId xmlns:a16="http://schemas.microsoft.com/office/drawing/2014/main" val="3850451651"/>
                    </a:ext>
                  </a:extLst>
                </a:gridCol>
                <a:gridCol w="923026">
                  <a:extLst>
                    <a:ext uri="{9D8B030D-6E8A-4147-A177-3AD203B41FA5}">
                      <a16:colId xmlns:a16="http://schemas.microsoft.com/office/drawing/2014/main" val="3150920779"/>
                    </a:ext>
                  </a:extLst>
                </a:gridCol>
                <a:gridCol w="637876">
                  <a:extLst>
                    <a:ext uri="{9D8B030D-6E8A-4147-A177-3AD203B41FA5}">
                      <a16:colId xmlns:a16="http://schemas.microsoft.com/office/drawing/2014/main" val="2297898063"/>
                    </a:ext>
                  </a:extLst>
                </a:gridCol>
                <a:gridCol w="351790">
                  <a:extLst>
                    <a:ext uri="{9D8B030D-6E8A-4147-A177-3AD203B41FA5}">
                      <a16:colId xmlns:a16="http://schemas.microsoft.com/office/drawing/2014/main" val="1423991252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20567735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48141508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319536420"/>
                    </a:ext>
                  </a:extLst>
                </a:gridCol>
                <a:gridCol w="387985">
                  <a:extLst>
                    <a:ext uri="{9D8B030D-6E8A-4147-A177-3AD203B41FA5}">
                      <a16:colId xmlns:a16="http://schemas.microsoft.com/office/drawing/2014/main" val="1249013206"/>
                    </a:ext>
                  </a:extLst>
                </a:gridCol>
                <a:gridCol w="564515">
                  <a:extLst>
                    <a:ext uri="{9D8B030D-6E8A-4147-A177-3AD203B41FA5}">
                      <a16:colId xmlns:a16="http://schemas.microsoft.com/office/drawing/2014/main" val="220772516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 NEPOTŘEBUJI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 VYUŽIJI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 ALE CHCI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407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81195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HAŠKOVA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62,96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37,04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876567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KAVČÍ SKÁLA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56,63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43,37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392133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KOMENSKÉHO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53,33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46,67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71374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OLIVOVNA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54,05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45,95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47921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55,90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44,10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28278343"/>
                  </a:ext>
                </a:extLst>
              </a:tr>
            </a:tbl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AD23A6D-5CCB-40F9-8DAA-DB0BD1BF8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300537"/>
              </p:ext>
            </p:extLst>
          </p:nvPr>
        </p:nvGraphicFramePr>
        <p:xfrm>
          <a:off x="1138686" y="3175358"/>
          <a:ext cx="10377577" cy="338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31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936F8-6406-448A-8F52-473E1A63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16 Máte zájem aktivně se podílet na životě komunity např., setkávat se se sousedy při grilování, sousedském sportovním turnaji nebo jiné zábavě?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CF61F5F-0114-47FD-BE09-26ADFF39D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59484"/>
              </p:ext>
            </p:extLst>
          </p:nvPr>
        </p:nvGraphicFramePr>
        <p:xfrm>
          <a:off x="3433193" y="1268056"/>
          <a:ext cx="5549900" cy="1136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300">
                  <a:extLst>
                    <a:ext uri="{9D8B030D-6E8A-4147-A177-3AD203B41FA5}">
                      <a16:colId xmlns:a16="http://schemas.microsoft.com/office/drawing/2014/main" val="3005259358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254794228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201253377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4156343605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74610945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43639658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41248843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931527816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NEVÍM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48882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HAŠKOVA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35,71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21,43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42,86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35096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KAVČÍ SKÁLA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44,44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36,51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19,05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7031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KOMENSKÉHO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27,78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35,19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37,04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57526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OLIVOVNA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31,17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32,47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36,36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611491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34,68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32,88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32,43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222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16989747"/>
                  </a:ext>
                </a:extLst>
              </a:tr>
            </a:tbl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5C5DA29-853B-46D5-BBBA-91BB6A2AF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595101"/>
              </p:ext>
            </p:extLst>
          </p:nvPr>
        </p:nvGraphicFramePr>
        <p:xfrm>
          <a:off x="1100586" y="2682905"/>
          <a:ext cx="10215113" cy="388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9605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9A9A5-DD08-4B80-B8A3-85C72B20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13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28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22 Uvítal byste v blízkosti bydliště dostupnost sdílených elektrokol?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A075179-4408-4CCF-8D65-F5CE9879C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330149"/>
              </p:ext>
            </p:extLst>
          </p:nvPr>
        </p:nvGraphicFramePr>
        <p:xfrm>
          <a:off x="2900363" y="970188"/>
          <a:ext cx="6391274" cy="171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2702">
                  <a:extLst>
                    <a:ext uri="{9D8B030D-6E8A-4147-A177-3AD203B41FA5}">
                      <a16:colId xmlns:a16="http://schemas.microsoft.com/office/drawing/2014/main" val="323677861"/>
                    </a:ext>
                  </a:extLst>
                </a:gridCol>
                <a:gridCol w="799623">
                  <a:extLst>
                    <a:ext uri="{9D8B030D-6E8A-4147-A177-3AD203B41FA5}">
                      <a16:colId xmlns:a16="http://schemas.microsoft.com/office/drawing/2014/main" val="4014367300"/>
                    </a:ext>
                  </a:extLst>
                </a:gridCol>
                <a:gridCol w="533717">
                  <a:extLst>
                    <a:ext uri="{9D8B030D-6E8A-4147-A177-3AD203B41FA5}">
                      <a16:colId xmlns:a16="http://schemas.microsoft.com/office/drawing/2014/main" val="1460405742"/>
                    </a:ext>
                  </a:extLst>
                </a:gridCol>
                <a:gridCol w="539428">
                  <a:extLst>
                    <a:ext uri="{9D8B030D-6E8A-4147-A177-3AD203B41FA5}">
                      <a16:colId xmlns:a16="http://schemas.microsoft.com/office/drawing/2014/main" val="78381244"/>
                    </a:ext>
                  </a:extLst>
                </a:gridCol>
                <a:gridCol w="723469">
                  <a:extLst>
                    <a:ext uri="{9D8B030D-6E8A-4147-A177-3AD203B41FA5}">
                      <a16:colId xmlns:a16="http://schemas.microsoft.com/office/drawing/2014/main" val="4105255067"/>
                    </a:ext>
                  </a:extLst>
                </a:gridCol>
                <a:gridCol w="786931">
                  <a:extLst>
                    <a:ext uri="{9D8B030D-6E8A-4147-A177-3AD203B41FA5}">
                      <a16:colId xmlns:a16="http://schemas.microsoft.com/office/drawing/2014/main" val="2287423504"/>
                    </a:ext>
                  </a:extLst>
                </a:gridCol>
                <a:gridCol w="786931">
                  <a:extLst>
                    <a:ext uri="{9D8B030D-6E8A-4147-A177-3AD203B41FA5}">
                      <a16:colId xmlns:a16="http://schemas.microsoft.com/office/drawing/2014/main" val="1119219233"/>
                    </a:ext>
                  </a:extLst>
                </a:gridCol>
                <a:gridCol w="496274">
                  <a:extLst>
                    <a:ext uri="{9D8B030D-6E8A-4147-A177-3AD203B41FA5}">
                      <a16:colId xmlns:a16="http://schemas.microsoft.com/office/drawing/2014/main" val="683283998"/>
                    </a:ext>
                  </a:extLst>
                </a:gridCol>
                <a:gridCol w="722199">
                  <a:extLst>
                    <a:ext uri="{9D8B030D-6E8A-4147-A177-3AD203B41FA5}">
                      <a16:colId xmlns:a16="http://schemas.microsoft.com/office/drawing/2014/main" val="3391942297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ROZHODNĚ 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ROZHODNĚ 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90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51122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HAŠKOVA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18,42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81,58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34035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KAVČÍ SKÁLA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50,86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49,14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614527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KOMENSKÉHO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47,89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52,11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672474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OLIVOVNA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36,17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63,83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2455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42,01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185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57,99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32166564"/>
                  </a:ext>
                </a:extLst>
              </a:tr>
            </a:tbl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C8E5F4CC-D934-4626-9909-69D2BA791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644484"/>
              </p:ext>
            </p:extLst>
          </p:nvPr>
        </p:nvGraphicFramePr>
        <p:xfrm>
          <a:off x="1095554" y="2924355"/>
          <a:ext cx="10136037" cy="367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934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F7622-9B88-4926-9A1A-0D9AC995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283351" cy="58378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8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23 Využíváte k přepravě v Říčanech a po okolí autobusy Městské dopravy?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3E6B962-2ED5-40DC-8278-B8B0559CE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575488"/>
              </p:ext>
            </p:extLst>
          </p:nvPr>
        </p:nvGraphicFramePr>
        <p:xfrm>
          <a:off x="3043207" y="948906"/>
          <a:ext cx="6502400" cy="1136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300">
                  <a:extLst>
                    <a:ext uri="{9D8B030D-6E8A-4147-A177-3AD203B41FA5}">
                      <a16:colId xmlns:a16="http://schemas.microsoft.com/office/drawing/2014/main" val="28803221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7694539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6685692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69175400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54592589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19836533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5183070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63944487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pravidelně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občas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využívám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nevyužívám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46275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HAŠKOVA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60,61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39,39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86020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KAVČÍ SKÁLA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71,95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28,05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44375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KOMENSKÉHO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64,52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35,48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42878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OLIVOVNA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82,18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17,82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311970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72,66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27,34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278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47162467"/>
                  </a:ext>
                </a:extLst>
              </a:tr>
            </a:tbl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5491E0B-63ED-40E0-8C10-B3E5AABCE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509804"/>
              </p:ext>
            </p:extLst>
          </p:nvPr>
        </p:nvGraphicFramePr>
        <p:xfrm>
          <a:off x="681487" y="2424112"/>
          <a:ext cx="10774392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2133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66C62-532D-43F4-90AA-8C5F71AE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40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Komentáře Kavčí skála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C7071-4ACC-4758-9E22-199882846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800" dirty="0">
                <a:solidFill>
                  <a:schemeClr val="accent4">
                    <a:lumMod val="50000"/>
                  </a:schemeClr>
                </a:solidFill>
              </a:rPr>
              <a:t>Psí exkrementy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800" dirty="0">
                <a:solidFill>
                  <a:schemeClr val="accent4">
                    <a:lumMod val="50000"/>
                  </a:schemeClr>
                </a:solidFill>
              </a:rPr>
              <a:t>Ponechat volný prostor pro volný pohyb dětí ( fotbal, frisbee, sáňky, boby)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800" dirty="0">
                <a:solidFill>
                  <a:schemeClr val="accent4">
                    <a:lumMod val="50000"/>
                  </a:schemeClr>
                </a:solidFill>
              </a:rPr>
              <a:t>Pítko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800" dirty="0">
                <a:solidFill>
                  <a:schemeClr val="accent4">
                    <a:lumMod val="50000"/>
                  </a:schemeClr>
                </a:solidFill>
              </a:rPr>
              <a:t>Upravit kontejnerová stání SKO a BRKO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99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66C62-532D-43F4-90AA-8C5F71AE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40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Komentáře Haškova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C7071-4ACC-4758-9E22-199882846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800" dirty="0">
                <a:solidFill>
                  <a:schemeClr val="accent4">
                    <a:lumMod val="50000"/>
                  </a:schemeClr>
                </a:solidFill>
              </a:rPr>
              <a:t>Psí exkrementy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800" dirty="0">
                <a:solidFill>
                  <a:schemeClr val="accent4">
                    <a:lumMod val="50000"/>
                  </a:schemeClr>
                </a:solidFill>
              </a:rPr>
              <a:t>Upravit a kontrolovat prostor u trafostanice (hlídky MP, kamery)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800" dirty="0">
                <a:solidFill>
                  <a:schemeClr val="accent4">
                    <a:lumMod val="50000"/>
                  </a:schemeClr>
                </a:solidFill>
              </a:rPr>
              <a:t>Vyhradit parkování pro rezidenty (kontroly MP špatného parkování)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800" dirty="0">
                <a:solidFill>
                  <a:schemeClr val="accent4">
                    <a:lumMod val="50000"/>
                  </a:schemeClr>
                </a:solidFill>
              </a:rPr>
              <a:t>Zabránit odlétání odpadků u stanovišť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912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66C62-532D-43F4-90AA-8C5F71AE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40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Komentáře Komenského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C7071-4ACC-4758-9E22-199882846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800" dirty="0">
                <a:solidFill>
                  <a:schemeClr val="accent4">
                    <a:lumMod val="50000"/>
                  </a:schemeClr>
                </a:solidFill>
              </a:rPr>
              <a:t>Prodejna potravin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800" dirty="0">
                <a:solidFill>
                  <a:schemeClr val="accent4">
                    <a:lumMod val="50000"/>
                  </a:schemeClr>
                </a:solidFill>
              </a:rPr>
              <a:t>Budova kina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800" dirty="0">
                <a:solidFill>
                  <a:schemeClr val="accent4">
                    <a:lumMod val="50000"/>
                  </a:schemeClr>
                </a:solidFill>
              </a:rPr>
              <a:t>Prostor pro teenagery (např. na hřišti nové školy)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800" dirty="0">
                <a:solidFill>
                  <a:schemeClr val="accent4">
                    <a:lumMod val="50000"/>
                  </a:schemeClr>
                </a:solidFill>
              </a:rPr>
              <a:t>Nic neměnit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800" dirty="0">
                <a:solidFill>
                  <a:schemeClr val="accent4">
                    <a:lumMod val="50000"/>
                  </a:schemeClr>
                </a:solidFill>
              </a:rPr>
              <a:t>Obnovit  (opravit) stávající hřiště na volejbal (nohejbal)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639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B4C13-F736-4DDA-AE83-984E8221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 Počet odevzdaných dotazníků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3B5687F-FC37-4B40-B445-D64C018ED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699789"/>
              </p:ext>
            </p:extLst>
          </p:nvPr>
        </p:nvGraphicFramePr>
        <p:xfrm>
          <a:off x="3028950" y="2000249"/>
          <a:ext cx="6115050" cy="3190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0458">
                  <a:extLst>
                    <a:ext uri="{9D8B030D-6E8A-4147-A177-3AD203B41FA5}">
                      <a16:colId xmlns:a16="http://schemas.microsoft.com/office/drawing/2014/main" val="1515735512"/>
                    </a:ext>
                  </a:extLst>
                </a:gridCol>
                <a:gridCol w="2224592">
                  <a:extLst>
                    <a:ext uri="{9D8B030D-6E8A-4147-A177-3AD203B41FA5}">
                      <a16:colId xmlns:a16="http://schemas.microsoft.com/office/drawing/2014/main" val="371409102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>
                          <a:effectLst/>
                        </a:rPr>
                        <a:t>HAŠKOVA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29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90023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>
                          <a:effectLst/>
                        </a:rPr>
                        <a:t>KAVČÍ SKÁLA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91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918209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>
                          <a:effectLst/>
                        </a:rPr>
                        <a:t>KOMENSKÉHO NÁM.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56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837435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>
                          <a:effectLst/>
                        </a:rPr>
                        <a:t>OLIVOVNA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79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801887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CELKEM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255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6855069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07FDD633-AB14-4DCE-AD71-5E20283551CC}"/>
              </a:ext>
            </a:extLst>
          </p:cNvPr>
          <p:cNvSpPr txBox="1"/>
          <p:nvPr/>
        </p:nvSpPr>
        <p:spPr>
          <a:xfrm>
            <a:off x="3028950" y="5600700"/>
            <a:ext cx="6238875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 on line – 219 písemně</a:t>
            </a:r>
          </a:p>
        </p:txBody>
      </p:sp>
    </p:spTree>
    <p:extLst>
      <p:ext uri="{BB962C8B-B14F-4D97-AF65-F5344CB8AC3E}">
        <p14:creationId xmlns:p14="http://schemas.microsoft.com/office/powerpoint/2010/main" val="1665764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66C62-532D-43F4-90AA-8C5F71AE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40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Komentáře </a:t>
            </a:r>
            <a:r>
              <a:rPr lang="cs-CZ" sz="4000" b="1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Olivovna</a:t>
            </a:r>
            <a:endParaRPr lang="cs-CZ" sz="4000" b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C7071-4ACC-4758-9E22-199882846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400" dirty="0">
                <a:solidFill>
                  <a:schemeClr val="accent4">
                    <a:lumMod val="50000"/>
                  </a:schemeClr>
                </a:solidFill>
              </a:rPr>
              <a:t>Psí exkrementy (proto oplotit dětské hřiště)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400" dirty="0">
                <a:solidFill>
                  <a:schemeClr val="accent4">
                    <a:lumMod val="50000"/>
                  </a:schemeClr>
                </a:solidFill>
              </a:rPr>
              <a:t>Žádné zelené zóny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400" dirty="0">
                <a:solidFill>
                  <a:schemeClr val="accent4">
                    <a:lumMod val="50000"/>
                  </a:schemeClr>
                </a:solidFill>
              </a:rPr>
              <a:t>Nepřesouvat kontejnery – upravit stávající stanoviště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400" dirty="0">
                <a:solidFill>
                  <a:schemeClr val="accent4">
                    <a:lumMod val="50000"/>
                  </a:schemeClr>
                </a:solidFill>
              </a:rPr>
              <a:t>Nic neměnit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400" dirty="0">
                <a:solidFill>
                  <a:schemeClr val="accent4">
                    <a:lumMod val="50000"/>
                  </a:schemeClr>
                </a:solidFill>
              </a:rPr>
              <a:t>Doplnit a opravit sušáky na prádlo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4400">
                <a:solidFill>
                  <a:schemeClr val="accent4">
                    <a:lumMod val="50000"/>
                  </a:schemeClr>
                </a:solidFill>
              </a:rPr>
              <a:t>Nevhodná konstrukce VO</a:t>
            </a:r>
            <a:endParaRPr lang="cs-CZ" sz="4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945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92FCF-40A8-4EED-AC28-404A2556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 nejvíce vadí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810C11-ED10-4D0B-B805-C3580D5F5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3600" dirty="0">
                <a:solidFill>
                  <a:schemeClr val="accent4">
                    <a:lumMod val="50000"/>
                  </a:schemeClr>
                </a:solidFill>
              </a:rPr>
              <a:t>Haškova – nedostatek parkovacích míst, špatný stav komunikací, špatný stav chodníků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3600" dirty="0">
                <a:solidFill>
                  <a:schemeClr val="accent4">
                    <a:lumMod val="50000"/>
                  </a:schemeClr>
                </a:solidFill>
              </a:rPr>
              <a:t>Kavčí skála – špatný stav chodníků, nedostatek parkovacích míst, špatný stav komunikací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3600" dirty="0">
                <a:solidFill>
                  <a:schemeClr val="accent4">
                    <a:lumMod val="50000"/>
                  </a:schemeClr>
                </a:solidFill>
              </a:rPr>
              <a:t>Komenského – nedostatek parkovacích míst, špatný stav chodníků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3600" dirty="0" err="1">
                <a:solidFill>
                  <a:schemeClr val="accent4">
                    <a:lumMod val="50000"/>
                  </a:schemeClr>
                </a:solidFill>
              </a:rPr>
              <a:t>Olivovna</a:t>
            </a:r>
            <a:r>
              <a:rPr lang="cs-CZ" sz="3600" dirty="0">
                <a:solidFill>
                  <a:schemeClr val="accent4">
                    <a:lumMod val="50000"/>
                  </a:schemeClr>
                </a:solidFill>
              </a:rPr>
              <a:t> – špatný stav chodníků, špatný stav komunikací, nedostatek parkovacích míst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298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BFE90-4DFE-4ED5-9BD7-88F8C088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2573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Oblasti k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F3202F-3BDA-462C-899D-A50141A0F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3600" dirty="0">
                <a:solidFill>
                  <a:schemeClr val="accent4">
                    <a:lumMod val="50000"/>
                  </a:schemeClr>
                </a:solidFill>
              </a:rPr>
              <a:t>Haškova – vytvoření nových parkovacích míst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3600" dirty="0">
                <a:solidFill>
                  <a:schemeClr val="accent4">
                    <a:lumMod val="50000"/>
                  </a:schemeClr>
                </a:solidFill>
              </a:rPr>
              <a:t>Kavčí skála – doplnění mobiliáře, rekonstrukce chodníků, rekonstrukce vozovek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3600" dirty="0">
                <a:solidFill>
                  <a:schemeClr val="accent4">
                    <a:lumMod val="50000"/>
                  </a:schemeClr>
                </a:solidFill>
              </a:rPr>
              <a:t>Komenského – vytvoření nových parkovacích míst, doplnění mobiliáře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3600" dirty="0" err="1">
                <a:solidFill>
                  <a:schemeClr val="accent4">
                    <a:lumMod val="50000"/>
                  </a:schemeClr>
                </a:solidFill>
              </a:rPr>
              <a:t>Olivovna</a:t>
            </a:r>
            <a:r>
              <a:rPr lang="cs-CZ" sz="3600" dirty="0">
                <a:solidFill>
                  <a:schemeClr val="accent4">
                    <a:lumMod val="50000"/>
                  </a:schemeClr>
                </a:solidFill>
              </a:rPr>
              <a:t> – rekonstrukce chodníků, doplnění mobiliáře, rekonstrukce vozovek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97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AB7CE-1B65-4711-934E-723EC892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355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Do jaké věkové skupiny spadají jednotliví členové vaší domácnosti?</a:t>
            </a:r>
            <a:endParaRPr lang="cs-CZ" sz="6000" b="1" dirty="0">
              <a:solidFill>
                <a:srgbClr val="00B050"/>
              </a:solidFill>
            </a:endParaRP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D1B3CBF4-F108-4D69-B2A3-D6F939FAFF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071511"/>
              </p:ext>
            </p:extLst>
          </p:nvPr>
        </p:nvGraphicFramePr>
        <p:xfrm>
          <a:off x="4037330" y="953294"/>
          <a:ext cx="4117340" cy="110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1837160867"/>
                    </a:ext>
                  </a:extLst>
                </a:gridCol>
                <a:gridCol w="340360">
                  <a:extLst>
                    <a:ext uri="{9D8B030D-6E8A-4147-A177-3AD203B41FA5}">
                      <a16:colId xmlns:a16="http://schemas.microsoft.com/office/drawing/2014/main" val="2234108993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729273294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329394734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4048467286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45157485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410893731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 0-5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 6-14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 15-30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 31-55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 56- 75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 75+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516264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HAŠKOVA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0,41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0,83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0,48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577564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KAVČÍ SKÁLA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0,51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0,87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0,69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235687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KOMENSKÉHO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0,29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0,89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0,45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34699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OLIVOVNA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0,27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0,95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0,66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0,09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85646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0,27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0,36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0,89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0,15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3419140"/>
                  </a:ext>
                </a:extLst>
              </a:tr>
            </a:tbl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98B769AB-5C46-4263-8568-F68F04E89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790495"/>
              </p:ext>
            </p:extLst>
          </p:nvPr>
        </p:nvGraphicFramePr>
        <p:xfrm>
          <a:off x="1447801" y="2314574"/>
          <a:ext cx="9686924" cy="410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030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CAD54-1B10-4405-851B-425D5BDD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Jak dlouho bydlíte na vašem sídlišti?</a:t>
            </a:r>
            <a:endParaRPr lang="cs-CZ" sz="12500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08E6922A-F24B-4F11-A88A-D9BB1DC0C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477265"/>
              </p:ext>
            </p:extLst>
          </p:nvPr>
        </p:nvGraphicFramePr>
        <p:xfrm>
          <a:off x="3397250" y="1574799"/>
          <a:ext cx="5397500" cy="110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4213086776"/>
                    </a:ext>
                  </a:extLst>
                </a:gridCol>
                <a:gridCol w="340360">
                  <a:extLst>
                    <a:ext uri="{9D8B030D-6E8A-4147-A177-3AD203B41FA5}">
                      <a16:colId xmlns:a16="http://schemas.microsoft.com/office/drawing/2014/main" val="1388061927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1104233817"/>
                    </a:ext>
                  </a:extLst>
                </a:gridCol>
                <a:gridCol w="395605">
                  <a:extLst>
                    <a:ext uri="{9D8B030D-6E8A-4147-A177-3AD203B41FA5}">
                      <a16:colId xmlns:a16="http://schemas.microsoft.com/office/drawing/2014/main" val="1823971249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18339130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9665458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4218613236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4171968794"/>
                    </a:ext>
                  </a:extLst>
                </a:gridCol>
                <a:gridCol w="429895">
                  <a:extLst>
                    <a:ext uri="{9D8B030D-6E8A-4147-A177-3AD203B41FA5}">
                      <a16:colId xmlns:a16="http://schemas.microsoft.com/office/drawing/2014/main" val="408246216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1919157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0-5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 6-10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 11-20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VÍCE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32850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HAŠKOVA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14,29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10,71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3,57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71,43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16622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KAVČÍ SKÁLA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14,61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7,87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8,99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68,54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4206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KOMENSKÉHO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23,64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16,36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10,91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49,09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375482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OLIVOVNA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17,95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12,82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20,51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48,72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032703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17,60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11,60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12,40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146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58,40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250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30413187"/>
                  </a:ext>
                </a:extLst>
              </a:tr>
            </a:tbl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080E69F-DDA7-4ED4-A059-34391C995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899447"/>
              </p:ext>
            </p:extLst>
          </p:nvPr>
        </p:nvGraphicFramePr>
        <p:xfrm>
          <a:off x="1000126" y="2971801"/>
          <a:ext cx="10163174" cy="368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207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EED89B-F444-4ECE-BE00-00135914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 Jak jste celkově spokojen se životem na sídlišti?</a:t>
            </a:r>
            <a:endParaRPr lang="cs-CZ" sz="6600" b="1" dirty="0">
              <a:solidFill>
                <a:srgbClr val="00B050"/>
              </a:solidFill>
            </a:endParaRPr>
          </a:p>
        </p:txBody>
      </p:sp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B4C15333-1AF4-4B36-BA1F-679187E6A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058598"/>
              </p:ext>
            </p:extLst>
          </p:nvPr>
        </p:nvGraphicFramePr>
        <p:xfrm>
          <a:off x="3261995" y="1467644"/>
          <a:ext cx="5668010" cy="552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425">
                  <a:extLst>
                    <a:ext uri="{9D8B030D-6E8A-4147-A177-3AD203B41FA5}">
                      <a16:colId xmlns:a16="http://schemas.microsoft.com/office/drawing/2014/main" val="465503518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418882954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42869013"/>
                    </a:ext>
                  </a:extLst>
                </a:gridCol>
                <a:gridCol w="998412">
                  <a:extLst>
                    <a:ext uri="{9D8B030D-6E8A-4147-A177-3AD203B41FA5}">
                      <a16:colId xmlns:a16="http://schemas.microsoft.com/office/drawing/2014/main" val="3209547369"/>
                    </a:ext>
                  </a:extLst>
                </a:gridCol>
                <a:gridCol w="891348">
                  <a:extLst>
                    <a:ext uri="{9D8B030D-6E8A-4147-A177-3AD203B41FA5}">
                      <a16:colId xmlns:a16="http://schemas.microsoft.com/office/drawing/2014/main" val="3133158501"/>
                    </a:ext>
                  </a:extLst>
                </a:gridCol>
                <a:gridCol w="895985">
                  <a:extLst>
                    <a:ext uri="{9D8B030D-6E8A-4147-A177-3AD203B41FA5}">
                      <a16:colId xmlns:a16="http://schemas.microsoft.com/office/drawing/2014/main" val="116687281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HAŠKOVA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KAVČÍ SKÁLA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KOMENSKÉHO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OLIVOVNA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1837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NESPOKOJEN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6135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SPOKOJEN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91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400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911000"/>
                  </a:ext>
                </a:extLst>
              </a:tr>
            </a:tbl>
          </a:graphicData>
        </a:graphic>
      </p:graphicFrame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06A90F07-F355-400B-88E2-D4BB94E1C6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383561"/>
              </p:ext>
            </p:extLst>
          </p:nvPr>
        </p:nvGraphicFramePr>
        <p:xfrm>
          <a:off x="1219200" y="2714625"/>
          <a:ext cx="96012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300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98991-4337-4D09-A370-FE1018F5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05 Myslíte si, že je na sídlišti dostatek odpočinkových míst, laviček apod.?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234031D-3B1B-4869-AEBD-0B01D1CC7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113341"/>
              </p:ext>
            </p:extLst>
          </p:nvPr>
        </p:nvGraphicFramePr>
        <p:xfrm>
          <a:off x="3822700" y="1591648"/>
          <a:ext cx="4546599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713">
                  <a:extLst>
                    <a:ext uri="{9D8B030D-6E8A-4147-A177-3AD203B41FA5}">
                      <a16:colId xmlns:a16="http://schemas.microsoft.com/office/drawing/2014/main" val="1239939820"/>
                    </a:ext>
                  </a:extLst>
                </a:gridCol>
                <a:gridCol w="760937">
                  <a:extLst>
                    <a:ext uri="{9D8B030D-6E8A-4147-A177-3AD203B41FA5}">
                      <a16:colId xmlns:a16="http://schemas.microsoft.com/office/drawing/2014/main" val="2006129657"/>
                    </a:ext>
                  </a:extLst>
                </a:gridCol>
                <a:gridCol w="304375">
                  <a:extLst>
                    <a:ext uri="{9D8B030D-6E8A-4147-A177-3AD203B41FA5}">
                      <a16:colId xmlns:a16="http://schemas.microsoft.com/office/drawing/2014/main" val="1222830640"/>
                    </a:ext>
                  </a:extLst>
                </a:gridCol>
                <a:gridCol w="256816">
                  <a:extLst>
                    <a:ext uri="{9D8B030D-6E8A-4147-A177-3AD203B41FA5}">
                      <a16:colId xmlns:a16="http://schemas.microsoft.com/office/drawing/2014/main" val="2974899117"/>
                    </a:ext>
                  </a:extLst>
                </a:gridCol>
                <a:gridCol w="542168">
                  <a:extLst>
                    <a:ext uri="{9D8B030D-6E8A-4147-A177-3AD203B41FA5}">
                      <a16:colId xmlns:a16="http://schemas.microsoft.com/office/drawing/2014/main" val="2047133871"/>
                    </a:ext>
                  </a:extLst>
                </a:gridCol>
                <a:gridCol w="256816">
                  <a:extLst>
                    <a:ext uri="{9D8B030D-6E8A-4147-A177-3AD203B41FA5}">
                      <a16:colId xmlns:a16="http://schemas.microsoft.com/office/drawing/2014/main" val="1223122733"/>
                    </a:ext>
                  </a:extLst>
                </a:gridCol>
                <a:gridCol w="748255">
                  <a:extLst>
                    <a:ext uri="{9D8B030D-6E8A-4147-A177-3AD203B41FA5}">
                      <a16:colId xmlns:a16="http://schemas.microsoft.com/office/drawing/2014/main" val="1771416652"/>
                    </a:ext>
                  </a:extLst>
                </a:gridCol>
                <a:gridCol w="256816">
                  <a:extLst>
                    <a:ext uri="{9D8B030D-6E8A-4147-A177-3AD203B41FA5}">
                      <a16:colId xmlns:a16="http://schemas.microsoft.com/office/drawing/2014/main" val="4092192777"/>
                    </a:ext>
                  </a:extLst>
                </a:gridCol>
                <a:gridCol w="570703">
                  <a:extLst>
                    <a:ext uri="{9D8B030D-6E8A-4147-A177-3AD203B41FA5}">
                      <a16:colId xmlns:a16="http://schemas.microsoft.com/office/drawing/2014/main" val="174106759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 05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ROZHODNĚ ANO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 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ROZHODNĚ 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 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638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9558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HAŠKOVA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12,20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87,80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1740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KAVČÍ SKÁLA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46,67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53,33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1923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KOMENSKÉHO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52,00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48,00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38180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OLIVOVNA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41,30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58,70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45855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131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41,85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182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58,15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2980820"/>
                  </a:ext>
                </a:extLst>
              </a:tr>
            </a:tbl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5005427-7DD2-4E42-87CB-2E0DCA76C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903929"/>
              </p:ext>
            </p:extLst>
          </p:nvPr>
        </p:nvGraphicFramePr>
        <p:xfrm>
          <a:off x="1293962" y="3217653"/>
          <a:ext cx="9135374" cy="339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464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6519C-61DD-4A50-A814-F6178349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619"/>
            <a:ext cx="10515600" cy="109273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06 Využíval byste vybavená místa například pro piknik, grilování, posezení se sousedy?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ABAA814-9174-4994-9B75-F5A6DB769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866109"/>
              </p:ext>
            </p:extLst>
          </p:nvPr>
        </p:nvGraphicFramePr>
        <p:xfrm>
          <a:off x="3261995" y="1423358"/>
          <a:ext cx="5668010" cy="147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598">
                  <a:extLst>
                    <a:ext uri="{9D8B030D-6E8A-4147-A177-3AD203B41FA5}">
                      <a16:colId xmlns:a16="http://schemas.microsoft.com/office/drawing/2014/main" val="3263444201"/>
                    </a:ext>
                  </a:extLst>
                </a:gridCol>
                <a:gridCol w="809988">
                  <a:extLst>
                    <a:ext uri="{9D8B030D-6E8A-4147-A177-3AD203B41FA5}">
                      <a16:colId xmlns:a16="http://schemas.microsoft.com/office/drawing/2014/main" val="2324402112"/>
                    </a:ext>
                  </a:extLst>
                </a:gridCol>
                <a:gridCol w="450064">
                  <a:extLst>
                    <a:ext uri="{9D8B030D-6E8A-4147-A177-3AD203B41FA5}">
                      <a16:colId xmlns:a16="http://schemas.microsoft.com/office/drawing/2014/main" val="1193225235"/>
                    </a:ext>
                  </a:extLst>
                </a:gridCol>
                <a:gridCol w="450064">
                  <a:extLst>
                    <a:ext uri="{9D8B030D-6E8A-4147-A177-3AD203B41FA5}">
                      <a16:colId xmlns:a16="http://schemas.microsoft.com/office/drawing/2014/main" val="1773005811"/>
                    </a:ext>
                  </a:extLst>
                </a:gridCol>
                <a:gridCol w="539569">
                  <a:extLst>
                    <a:ext uri="{9D8B030D-6E8A-4147-A177-3AD203B41FA5}">
                      <a16:colId xmlns:a16="http://schemas.microsoft.com/office/drawing/2014/main" val="3315532865"/>
                    </a:ext>
                  </a:extLst>
                </a:gridCol>
                <a:gridCol w="361828">
                  <a:extLst>
                    <a:ext uri="{9D8B030D-6E8A-4147-A177-3AD203B41FA5}">
                      <a16:colId xmlns:a16="http://schemas.microsoft.com/office/drawing/2014/main" val="2133079813"/>
                    </a:ext>
                  </a:extLst>
                </a:gridCol>
                <a:gridCol w="900127">
                  <a:extLst>
                    <a:ext uri="{9D8B030D-6E8A-4147-A177-3AD203B41FA5}">
                      <a16:colId xmlns:a16="http://schemas.microsoft.com/office/drawing/2014/main" val="965818019"/>
                    </a:ext>
                  </a:extLst>
                </a:gridCol>
                <a:gridCol w="449429">
                  <a:extLst>
                    <a:ext uri="{9D8B030D-6E8A-4147-A177-3AD203B41FA5}">
                      <a16:colId xmlns:a16="http://schemas.microsoft.com/office/drawing/2014/main" val="2375483211"/>
                    </a:ext>
                  </a:extLst>
                </a:gridCol>
                <a:gridCol w="630343">
                  <a:extLst>
                    <a:ext uri="{9D8B030D-6E8A-4147-A177-3AD203B41FA5}">
                      <a16:colId xmlns:a16="http://schemas.microsoft.com/office/drawing/2014/main" val="1832830228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ROZHODNĚ 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ROZHODNĚ 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4789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813359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HAŠKOVA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58,33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41,67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958161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KAVČÍ SKÁLA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43,33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56,67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028706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KOMENSKÉHO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48,65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51,35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53727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OLIVOVNA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45,79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54,21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07030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158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46,88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179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53,12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73469993"/>
                  </a:ext>
                </a:extLst>
              </a:tr>
            </a:tbl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EF41EDA-F5ED-421F-9F01-0B825B7BE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358124"/>
              </p:ext>
            </p:extLst>
          </p:nvPr>
        </p:nvGraphicFramePr>
        <p:xfrm>
          <a:off x="1570008" y="3036498"/>
          <a:ext cx="9609825" cy="362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919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FAAE8-CF7E-45A3-ACB0-8AF3BB8F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48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07 Chtěl byste mít v okolí vašeho domu polosoukromý prostor (předzahrádky)?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8AF06C4-75BE-462E-9DDE-274AE58E9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249636"/>
              </p:ext>
            </p:extLst>
          </p:nvPr>
        </p:nvGraphicFramePr>
        <p:xfrm>
          <a:off x="3126677" y="1440612"/>
          <a:ext cx="5938646" cy="147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5227">
                  <a:extLst>
                    <a:ext uri="{9D8B030D-6E8A-4147-A177-3AD203B41FA5}">
                      <a16:colId xmlns:a16="http://schemas.microsoft.com/office/drawing/2014/main" val="2193838085"/>
                    </a:ext>
                  </a:extLst>
                </a:gridCol>
                <a:gridCol w="979808">
                  <a:extLst>
                    <a:ext uri="{9D8B030D-6E8A-4147-A177-3AD203B41FA5}">
                      <a16:colId xmlns:a16="http://schemas.microsoft.com/office/drawing/2014/main" val="3476789758"/>
                    </a:ext>
                  </a:extLst>
                </a:gridCol>
                <a:gridCol w="533869">
                  <a:extLst>
                    <a:ext uri="{9D8B030D-6E8A-4147-A177-3AD203B41FA5}">
                      <a16:colId xmlns:a16="http://schemas.microsoft.com/office/drawing/2014/main" val="2681082286"/>
                    </a:ext>
                  </a:extLst>
                </a:gridCol>
                <a:gridCol w="445310">
                  <a:extLst>
                    <a:ext uri="{9D8B030D-6E8A-4147-A177-3AD203B41FA5}">
                      <a16:colId xmlns:a16="http://schemas.microsoft.com/office/drawing/2014/main" val="1653418699"/>
                    </a:ext>
                  </a:extLst>
                </a:gridCol>
                <a:gridCol w="552712">
                  <a:extLst>
                    <a:ext uri="{9D8B030D-6E8A-4147-A177-3AD203B41FA5}">
                      <a16:colId xmlns:a16="http://schemas.microsoft.com/office/drawing/2014/main" val="459131344"/>
                    </a:ext>
                  </a:extLst>
                </a:gridCol>
                <a:gridCol w="69850">
                  <a:extLst>
                    <a:ext uri="{9D8B030D-6E8A-4147-A177-3AD203B41FA5}">
                      <a16:colId xmlns:a16="http://schemas.microsoft.com/office/drawing/2014/main" val="1470541935"/>
                    </a:ext>
                  </a:extLst>
                </a:gridCol>
                <a:gridCol w="422071">
                  <a:extLst>
                    <a:ext uri="{9D8B030D-6E8A-4147-A177-3AD203B41FA5}">
                      <a16:colId xmlns:a16="http://schemas.microsoft.com/office/drawing/2014/main" val="2442047831"/>
                    </a:ext>
                  </a:extLst>
                </a:gridCol>
                <a:gridCol w="778821">
                  <a:extLst>
                    <a:ext uri="{9D8B030D-6E8A-4147-A177-3AD203B41FA5}">
                      <a16:colId xmlns:a16="http://schemas.microsoft.com/office/drawing/2014/main" val="3885801657"/>
                    </a:ext>
                  </a:extLst>
                </a:gridCol>
                <a:gridCol w="467921">
                  <a:extLst>
                    <a:ext uri="{9D8B030D-6E8A-4147-A177-3AD203B41FA5}">
                      <a16:colId xmlns:a16="http://schemas.microsoft.com/office/drawing/2014/main" val="1173487468"/>
                    </a:ext>
                  </a:extLst>
                </a:gridCol>
                <a:gridCol w="623057">
                  <a:extLst>
                    <a:ext uri="{9D8B030D-6E8A-4147-A177-3AD203B41FA5}">
                      <a16:colId xmlns:a16="http://schemas.microsoft.com/office/drawing/2014/main" val="280576187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ROZHODNĚ 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ROZHODNĚ 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8651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498327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HAŠKOVA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55,56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44,44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68988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KAVČÍ SKÁLA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59,06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40,94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407132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KOMENSKÉHO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52,27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47,73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620775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OLIVOVNA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49,17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50,83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484159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53,95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175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46,05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10066785"/>
                  </a:ext>
                </a:extLst>
              </a:tr>
            </a:tbl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69F90C4C-0EDA-4108-BBDF-2F977810F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093367"/>
              </p:ext>
            </p:extLst>
          </p:nvPr>
        </p:nvGraphicFramePr>
        <p:xfrm>
          <a:off x="1130060" y="3079630"/>
          <a:ext cx="10748514" cy="355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33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0DDA2-5FDB-41E7-9E10-72B9FB05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76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28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08 Uvítal byste na sídlišti umístění cvičících strojů pro seniory?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CBA2A57-A36F-4E3B-A2C3-A871537F7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84063"/>
              </p:ext>
            </p:extLst>
          </p:nvPr>
        </p:nvGraphicFramePr>
        <p:xfrm>
          <a:off x="3215660" y="879894"/>
          <a:ext cx="5760679" cy="147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2808">
                  <a:extLst>
                    <a:ext uri="{9D8B030D-6E8A-4147-A177-3AD203B41FA5}">
                      <a16:colId xmlns:a16="http://schemas.microsoft.com/office/drawing/2014/main" val="557907393"/>
                    </a:ext>
                  </a:extLst>
                </a:gridCol>
                <a:gridCol w="880237">
                  <a:extLst>
                    <a:ext uri="{9D8B030D-6E8A-4147-A177-3AD203B41FA5}">
                      <a16:colId xmlns:a16="http://schemas.microsoft.com/office/drawing/2014/main" val="3604690469"/>
                    </a:ext>
                  </a:extLst>
                </a:gridCol>
                <a:gridCol w="440119">
                  <a:extLst>
                    <a:ext uri="{9D8B030D-6E8A-4147-A177-3AD203B41FA5}">
                      <a16:colId xmlns:a16="http://schemas.microsoft.com/office/drawing/2014/main" val="30487194"/>
                    </a:ext>
                  </a:extLst>
                </a:gridCol>
                <a:gridCol w="439498">
                  <a:extLst>
                    <a:ext uri="{9D8B030D-6E8A-4147-A177-3AD203B41FA5}">
                      <a16:colId xmlns:a16="http://schemas.microsoft.com/office/drawing/2014/main" val="2551191485"/>
                    </a:ext>
                  </a:extLst>
                </a:gridCol>
                <a:gridCol w="584756">
                  <a:extLst>
                    <a:ext uri="{9D8B030D-6E8A-4147-A177-3AD203B41FA5}">
                      <a16:colId xmlns:a16="http://schemas.microsoft.com/office/drawing/2014/main" val="1755384823"/>
                    </a:ext>
                  </a:extLst>
                </a:gridCol>
                <a:gridCol w="69850">
                  <a:extLst>
                    <a:ext uri="{9D8B030D-6E8A-4147-A177-3AD203B41FA5}">
                      <a16:colId xmlns:a16="http://schemas.microsoft.com/office/drawing/2014/main" val="1759858361"/>
                    </a:ext>
                  </a:extLst>
                </a:gridCol>
                <a:gridCol w="467432">
                  <a:extLst>
                    <a:ext uri="{9D8B030D-6E8A-4147-A177-3AD203B41FA5}">
                      <a16:colId xmlns:a16="http://schemas.microsoft.com/office/drawing/2014/main" val="3867959142"/>
                    </a:ext>
                  </a:extLst>
                </a:gridCol>
                <a:gridCol w="808229">
                  <a:extLst>
                    <a:ext uri="{9D8B030D-6E8A-4147-A177-3AD203B41FA5}">
                      <a16:colId xmlns:a16="http://schemas.microsoft.com/office/drawing/2014/main" val="1921916921"/>
                    </a:ext>
                  </a:extLst>
                </a:gridCol>
                <a:gridCol w="69850">
                  <a:extLst>
                    <a:ext uri="{9D8B030D-6E8A-4147-A177-3AD203B41FA5}">
                      <a16:colId xmlns:a16="http://schemas.microsoft.com/office/drawing/2014/main" val="1180315849"/>
                    </a:ext>
                  </a:extLst>
                </a:gridCol>
                <a:gridCol w="420254">
                  <a:extLst>
                    <a:ext uri="{9D8B030D-6E8A-4147-A177-3AD203B41FA5}">
                      <a16:colId xmlns:a16="http://schemas.microsoft.com/office/drawing/2014/main" val="902294759"/>
                    </a:ext>
                  </a:extLst>
                </a:gridCol>
                <a:gridCol w="527646">
                  <a:extLst>
                    <a:ext uri="{9D8B030D-6E8A-4147-A177-3AD203B41FA5}">
                      <a16:colId xmlns:a16="http://schemas.microsoft.com/office/drawing/2014/main" val="85661551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ROZHODNĚ 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ANO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ROZHODNĚ 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NE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13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949735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HAŠKOVA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74,29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25,71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718385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KAVČÍ SKÁLA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45,61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54,39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89109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KOMENSKÉHO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42,25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57,75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035170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OLIVOVNA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49,48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50,52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317226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156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49,21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161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50,79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40319063"/>
                  </a:ext>
                </a:extLst>
              </a:tr>
            </a:tbl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860B8D7-D480-4A66-9730-9B696CB45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355040"/>
              </p:ext>
            </p:extLst>
          </p:nvPr>
        </p:nvGraphicFramePr>
        <p:xfrm>
          <a:off x="1242204" y="2867863"/>
          <a:ext cx="10187796" cy="3705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24489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1238</Words>
  <Application>Microsoft Office PowerPoint</Application>
  <PresentationFormat>Širokoúhlá obrazovka</PresentationFormat>
  <Paragraphs>798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  DOTAZNÍKOVÉ ŠETŘENÍ             NA SÍDLIŠTÍCH</vt:lpstr>
      <vt:lpstr>01 Počet odevzdaných dotazníků </vt:lpstr>
      <vt:lpstr>25 Do jaké věkové skupiny spadají jednotliví členové vaší domácnosti?</vt:lpstr>
      <vt:lpstr>19 Jak dlouho bydlíte na vašem sídlišti?</vt:lpstr>
      <vt:lpstr>02 Jak jste celkově spokojen se životem na sídlišti?</vt:lpstr>
      <vt:lpstr>05 Myslíte si, že je na sídlišti dostatek odpočinkových míst, laviček apod.?</vt:lpstr>
      <vt:lpstr>06 Využíval byste vybavená místa například pro piknik, grilování, posezení se sousedy?</vt:lpstr>
      <vt:lpstr>07 Chtěl byste mít v okolí vašeho domu polosoukromý prostor (předzahrádky)?</vt:lpstr>
      <vt:lpstr>08 Uvítal byste na sídlišti umístění cvičících strojů pro seniory?</vt:lpstr>
      <vt:lpstr>11 Měl byste zájem využívat komunitní záhony?</vt:lpstr>
      <vt:lpstr>12 Jak nakládáte s bioodpadem z vaší domácnosti?</vt:lpstr>
      <vt:lpstr>13 Považujete dostupnost a kapacitu kompostérů na sídlištích za dostatečnou?</vt:lpstr>
      <vt:lpstr>14 Staráte se o okolí svého bytového domu a uvítali byste pomoc od města?</vt:lpstr>
      <vt:lpstr>16 Máte zájem aktivně se podílet na životě komunity např., setkávat se se sousedy při grilování, sousedském sportovním turnaji nebo jiné zábavě?</vt:lpstr>
      <vt:lpstr>22 Uvítal byste v blízkosti bydliště dostupnost sdílených elektrokol?</vt:lpstr>
      <vt:lpstr>23 Využíváte k přepravě v Říčanech a po okolí autobusy Městské dopravy?</vt:lpstr>
      <vt:lpstr>Komentáře Kavčí skála</vt:lpstr>
      <vt:lpstr>Komentáře Haškova</vt:lpstr>
      <vt:lpstr>Komentáře Komenského</vt:lpstr>
      <vt:lpstr>Komentáře Olivovna</vt:lpstr>
      <vt:lpstr>Co nejvíce vadí</vt:lpstr>
      <vt:lpstr>Oblasti k řešení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DOTAZNÍKOVÉ ŠETŘENÍ NA SÍDLIŠTÍCH</dc:title>
  <dc:creator>Heyrovský Evžen Ing.</dc:creator>
  <cp:lastModifiedBy>Vlnařová Helena</cp:lastModifiedBy>
  <cp:revision>18</cp:revision>
  <dcterms:created xsi:type="dcterms:W3CDTF">2021-07-18T19:28:21Z</dcterms:created>
  <dcterms:modified xsi:type="dcterms:W3CDTF">2024-05-15T16:21:17Z</dcterms:modified>
</cp:coreProperties>
</file>